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56" r:id="rId2"/>
    <p:sldId id="270" r:id="rId3"/>
    <p:sldId id="271" r:id="rId4"/>
    <p:sldId id="272" r:id="rId5"/>
    <p:sldId id="273" r:id="rId6"/>
    <p:sldId id="274" r:id="rId7"/>
    <p:sldId id="275" r:id="rId8"/>
    <p:sldId id="276" r:id="rId9"/>
    <p:sldId id="277" r:id="rId10"/>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539C"/>
    <a:srgbClr val="1B2E6B"/>
    <a:srgbClr val="0D3979"/>
    <a:srgbClr val="1032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529" autoAdjust="0"/>
  </p:normalViewPr>
  <p:slideViewPr>
    <p:cSldViewPr>
      <p:cViewPr>
        <p:scale>
          <a:sx n="80" d="100"/>
          <a:sy n="80" d="100"/>
        </p:scale>
        <p:origin x="-540" y="-21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61A9A8-3ECA-4B7E-B0C2-33D71E11AD11}" type="datetimeFigureOut">
              <a:rPr lang="en-US" smtClean="0"/>
              <a:t>3/12/2012</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125AA5-EC80-4ED7-8CFD-84481897DB82}" type="slidenum">
              <a:rPr lang="en-US" smtClean="0"/>
              <a:t>‹#›</a:t>
            </a:fld>
            <a:endParaRPr lang="en-US"/>
          </a:p>
        </p:txBody>
      </p:sp>
    </p:spTree>
    <p:extLst>
      <p:ext uri="{BB962C8B-B14F-4D97-AF65-F5344CB8AC3E}">
        <p14:creationId xmlns:p14="http://schemas.microsoft.com/office/powerpoint/2010/main" val="2023521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FE58B1-1F06-440B-A100-C42B7FBB8C0B}"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1302924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0A5776-A8ED-41C4-94AA-1640EE954463}"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4163762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B4BAE-9280-4689-9470-5F074483190F}"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3049628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67307-4E1C-4BA5-9D60-4D142485C7F9}"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1914812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ECD750-5B4B-4F90-8266-2E7E3BCACD86}"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1717125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6F22F5-E517-4086-A46C-D362B26DFBF7}" type="datetime1">
              <a:rPr lang="en-US" smtClean="0"/>
              <a:t>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2406818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0FE1E8-1DB8-4F6A-A76E-5C0C326C880B}" type="datetime1">
              <a:rPr lang="en-US" smtClean="0"/>
              <a:t>3/12/2012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552735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EF991C-11C9-485A-9CE2-65A14B1837F5}" type="datetime1">
              <a:rPr lang="en-US" smtClean="0"/>
              <a:t>3/12/2012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2759582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33C44-2652-469B-9791-691A80FFE0BC}" type="datetime1">
              <a:rPr lang="en-US" smtClean="0"/>
              <a:t>3/12/2012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3355603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5693A0-2F8A-4313-AC1F-D9D67A0B3706}" type="datetime1">
              <a:rPr lang="en-US" smtClean="0"/>
              <a:t>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2620014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4FB04D-FA34-4D0E-AEBD-76197C7526DA}" type="datetime1">
              <a:rPr lang="en-US" smtClean="0"/>
              <a:t>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1345942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C354962-E06E-4058-A059-25C987B09B34}" type="datetime1">
              <a:rPr lang="en-US" smtClean="0"/>
              <a:t>3/12/2012</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01EE336-B501-4A1F-B03F-3B06E1EFA21F}" type="slidenum">
              <a:rPr lang="en-US" smtClean="0"/>
              <a:t>‹#›</a:t>
            </a:fld>
            <a:endParaRPr lang="en-US"/>
          </a:p>
        </p:txBody>
      </p:sp>
    </p:spTree>
    <p:extLst>
      <p:ext uri="{BB962C8B-B14F-4D97-AF65-F5344CB8AC3E}">
        <p14:creationId xmlns:p14="http://schemas.microsoft.com/office/powerpoint/2010/main" val="2629130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hyperlink" Target="mailto:user1@domain.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s://compliancearchive.exchangedefender.com/" TargetMode="External"/><Relationship Id="rId4" Type="http://schemas.openxmlformats.org/officeDocument/2006/relationships/hyperlink" Target="https://your.server.com/ews/exchange.asm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486400" y="7924800"/>
            <a:ext cx="1295400" cy="762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0539C"/>
              </a:solidFill>
            </a:endParaRPr>
          </a:p>
        </p:txBody>
      </p:sp>
      <p:sp>
        <p:nvSpPr>
          <p:cNvPr id="13" name="TextBox 12"/>
          <p:cNvSpPr txBox="1"/>
          <p:nvPr/>
        </p:nvSpPr>
        <p:spPr>
          <a:xfrm>
            <a:off x="457200" y="3028890"/>
            <a:ext cx="4267200" cy="461665"/>
          </a:xfrm>
          <a:prstGeom prst="rect">
            <a:avLst/>
          </a:prstGeom>
          <a:noFill/>
        </p:spPr>
        <p:txBody>
          <a:bodyPr wrap="square" rtlCol="0">
            <a:spAutoFit/>
          </a:bodyPr>
          <a:lstStyle/>
          <a:p>
            <a:r>
              <a:rPr lang="en-US" sz="2400" spc="-150" dirty="0" smtClean="0">
                <a:solidFill>
                  <a:schemeClr val="bg1">
                    <a:lumMod val="50000"/>
                  </a:schemeClr>
                </a:solidFill>
                <a:latin typeface="Arial" pitchFamily="34" charset="0"/>
                <a:ea typeface="Tahoma" pitchFamily="34" charset="0"/>
                <a:cs typeface="Arial" pitchFamily="34" charset="0"/>
              </a:rPr>
              <a:t>Compliance Archiving </a:t>
            </a:r>
            <a:endParaRPr lang="en-US" sz="2400" spc="-150" dirty="0">
              <a:solidFill>
                <a:schemeClr val="bg1">
                  <a:lumMod val="50000"/>
                </a:schemeClr>
              </a:solidFill>
              <a:latin typeface="Arial" pitchFamily="34" charset="0"/>
              <a:ea typeface="Tahoma" pitchFamily="34" charset="0"/>
              <a:cs typeface="Arial"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13" y="2590607"/>
            <a:ext cx="3230887" cy="609601"/>
          </a:xfrm>
          <a:prstGeom prst="rect">
            <a:avLst/>
          </a:prstGeom>
        </p:spPr>
      </p:pic>
    </p:spTree>
    <p:extLst>
      <p:ext uri="{BB962C8B-B14F-4D97-AF65-F5344CB8AC3E}">
        <p14:creationId xmlns:p14="http://schemas.microsoft.com/office/powerpoint/2010/main" val="576442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1408628"/>
            <a:ext cx="5943600" cy="1446550"/>
          </a:xfrm>
          <a:prstGeom prst="rect">
            <a:avLst/>
          </a:prstGeom>
          <a:noFill/>
        </p:spPr>
        <p:txBody>
          <a:bodyPr wrap="square" rtlCol="0">
            <a:spAutoFit/>
          </a:bodyPr>
          <a:lstStyle/>
          <a:p>
            <a:r>
              <a:rPr lang="en-US" sz="1100" dirty="0"/>
              <a:t>ExchangeDefender Compliance Archive provides secure, long term storage, recovery and eDiscovery system that assures compliance with regulatory requirements established by IRS, HIPAA, SOX and SEC. Email has taken over faxes and phone calls as the leading communications platform and the importance of keeping a record of all the email communications is catching the scrutiny of local and federal government agencies</a:t>
            </a:r>
            <a:r>
              <a:rPr lang="en-US" sz="1100" dirty="0" smtClean="0"/>
              <a:t>.</a:t>
            </a:r>
          </a:p>
          <a:p>
            <a:endParaRPr lang="en-US" sz="1100" dirty="0"/>
          </a:p>
          <a:p>
            <a:r>
              <a:rPr lang="en-US" sz="1100" dirty="0"/>
              <a:t>There are only a couple of things that need to happen once you've ordered the product from our Service Manager.</a:t>
            </a:r>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2</a:t>
            </a:fld>
            <a:endParaRPr lang="en-US" dirty="0"/>
          </a:p>
        </p:txBody>
      </p:sp>
      <p:sp>
        <p:nvSpPr>
          <p:cNvPr id="9" name="TextBox 8"/>
          <p:cNvSpPr txBox="1"/>
          <p:nvPr/>
        </p:nvSpPr>
        <p:spPr>
          <a:xfrm>
            <a:off x="457200" y="9906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Introduction</a:t>
            </a:r>
            <a:endParaRPr lang="en-US" sz="1600" b="1" dirty="0">
              <a:solidFill>
                <a:srgbClr val="10539C"/>
              </a:solidFill>
              <a:latin typeface="Cambria" pitchFamily="18" charset="0"/>
              <a:cs typeface="Arial" pitchFamily="34" charset="0"/>
            </a:endParaRPr>
          </a:p>
        </p:txBody>
      </p:sp>
      <p:cxnSp>
        <p:nvCxnSpPr>
          <p:cNvPr id="10" name="Straight Connector 9"/>
          <p:cNvCxnSpPr/>
          <p:nvPr/>
        </p:nvCxnSpPr>
        <p:spPr>
          <a:xfrm>
            <a:off x="533400" y="1313765"/>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57200" y="3548896"/>
            <a:ext cx="5943600" cy="1785104"/>
          </a:xfrm>
          <a:prstGeom prst="rect">
            <a:avLst/>
          </a:prstGeom>
          <a:noFill/>
        </p:spPr>
        <p:txBody>
          <a:bodyPr wrap="square" rtlCol="0">
            <a:spAutoFit/>
          </a:bodyPr>
          <a:lstStyle/>
          <a:p>
            <a:pPr marL="171450" indent="-171450">
              <a:buFont typeface="Arial" pitchFamily="34" charset="0"/>
              <a:buChar char="•"/>
            </a:pPr>
            <a:r>
              <a:rPr lang="en-US" sz="1100" b="1" dirty="0"/>
              <a:t>Name</a:t>
            </a:r>
            <a:r>
              <a:rPr lang="en-US" sz="1100" dirty="0"/>
              <a:t> - </a:t>
            </a:r>
            <a:r>
              <a:rPr lang="en-US" sz="1100" dirty="0" err="1"/>
              <a:t>EDJournal</a:t>
            </a:r>
            <a:endParaRPr lang="en-US" sz="1100" dirty="0"/>
          </a:p>
          <a:p>
            <a:pPr marL="171450" indent="-171450">
              <a:buFont typeface="Arial" pitchFamily="34" charset="0"/>
              <a:buChar char="•"/>
            </a:pPr>
            <a:r>
              <a:rPr lang="en-US" sz="1100" b="1" dirty="0"/>
              <a:t>User Principal Name</a:t>
            </a:r>
            <a:r>
              <a:rPr lang="en-US" sz="1100" dirty="0"/>
              <a:t> - edjournal@yourdomain.com</a:t>
            </a:r>
          </a:p>
          <a:p>
            <a:pPr marL="171450" indent="-171450">
              <a:buFont typeface="Arial" pitchFamily="34" charset="0"/>
              <a:buChar char="•"/>
            </a:pPr>
            <a:r>
              <a:rPr lang="en-US" sz="1100" b="1" dirty="0"/>
              <a:t>Mailbox Database</a:t>
            </a:r>
            <a:r>
              <a:rPr lang="en-US" sz="1100" dirty="0"/>
              <a:t> - </a:t>
            </a:r>
            <a:r>
              <a:rPr lang="en-US" sz="1100" dirty="0" smtClean="0"/>
              <a:t>Database1</a:t>
            </a:r>
          </a:p>
          <a:p>
            <a:pPr marL="171450" indent="-171450">
              <a:buFont typeface="Arial" pitchFamily="34" charset="0"/>
              <a:buChar char="•"/>
            </a:pPr>
            <a:endParaRPr lang="en-US" sz="1100" dirty="0"/>
          </a:p>
          <a:p>
            <a:r>
              <a:rPr lang="en-US" sz="1100" dirty="0"/>
              <a:t>After you enter the first command, you will be prompted for a password</a:t>
            </a:r>
            <a:r>
              <a:rPr lang="en-US" sz="1100" dirty="0" smtClean="0"/>
              <a:t>.</a:t>
            </a:r>
          </a:p>
          <a:p>
            <a:endParaRPr lang="en-US" sz="1100" dirty="0"/>
          </a:p>
          <a:p>
            <a:r>
              <a:rPr lang="en-US" sz="1100" dirty="0"/>
              <a:t>$password = Read-Host "Enter password" -</a:t>
            </a:r>
            <a:r>
              <a:rPr lang="en-US" sz="1100" dirty="0" err="1"/>
              <a:t>AsSecureString</a:t>
            </a:r>
            <a:r>
              <a:rPr lang="en-US" sz="1100" dirty="0"/>
              <a:t/>
            </a:r>
            <a:br>
              <a:rPr lang="en-US" sz="1100" dirty="0"/>
            </a:br>
            <a:r>
              <a:rPr lang="en-US" sz="1100" dirty="0"/>
              <a:t>New-Mailbox -Name </a:t>
            </a:r>
            <a:r>
              <a:rPr lang="en-US" sz="1100" dirty="0" err="1"/>
              <a:t>EDJournal</a:t>
            </a:r>
            <a:r>
              <a:rPr lang="en-US" sz="1100" dirty="0"/>
              <a:t> -</a:t>
            </a:r>
            <a:r>
              <a:rPr lang="en-US" sz="1100" dirty="0" err="1"/>
              <a:t>UserPrincipalName</a:t>
            </a:r>
            <a:r>
              <a:rPr lang="en-US" sz="1100" dirty="0"/>
              <a:t> edjournal@yourdomain.com -Database "Database1" - </a:t>
            </a:r>
            <a:br>
              <a:rPr lang="en-US" sz="1100" dirty="0"/>
            </a:br>
            <a:r>
              <a:rPr lang="en-US" sz="1100" dirty="0"/>
              <a:t>Password $password</a:t>
            </a:r>
          </a:p>
        </p:txBody>
      </p:sp>
      <p:sp>
        <p:nvSpPr>
          <p:cNvPr id="20" name="TextBox 19"/>
          <p:cNvSpPr txBox="1"/>
          <p:nvPr/>
        </p:nvSpPr>
        <p:spPr>
          <a:xfrm>
            <a:off x="457200" y="2859822"/>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Creating Your Journal Mailbox</a:t>
            </a:r>
            <a:endParaRPr lang="en-US" sz="1600" b="1" dirty="0">
              <a:solidFill>
                <a:srgbClr val="10539C"/>
              </a:solidFill>
              <a:latin typeface="Cambria" pitchFamily="18" charset="0"/>
              <a:cs typeface="Arial" pitchFamily="34" charset="0"/>
            </a:endParaRPr>
          </a:p>
        </p:txBody>
      </p:sp>
      <p:cxnSp>
        <p:nvCxnSpPr>
          <p:cNvPr id="22" name="Straight Connector 21"/>
          <p:cNvCxnSpPr/>
          <p:nvPr/>
        </p:nvCxnSpPr>
        <p:spPr>
          <a:xfrm>
            <a:off x="533400" y="3200400"/>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57200" y="3242846"/>
            <a:ext cx="5474368" cy="307777"/>
          </a:xfrm>
          <a:prstGeom prst="rect">
            <a:avLst/>
          </a:prstGeom>
          <a:noFill/>
        </p:spPr>
        <p:txBody>
          <a:bodyPr wrap="square" rtlCol="0">
            <a:spAutoFit/>
          </a:bodyPr>
          <a:lstStyle/>
          <a:p>
            <a:r>
              <a:rPr lang="en-US" sz="1200" b="1" dirty="0" smtClean="0">
                <a:solidFill>
                  <a:srgbClr val="10539C"/>
                </a:solidFill>
                <a:latin typeface="Cambria" pitchFamily="18" charset="0"/>
                <a:cs typeface="Arial" pitchFamily="34" charset="0"/>
              </a:rPr>
              <a:t>Via Shell</a:t>
            </a:r>
            <a:r>
              <a:rPr lang="en-US" sz="1400" b="1" dirty="0" smtClean="0">
                <a:solidFill>
                  <a:srgbClr val="10539C"/>
                </a:solidFill>
                <a:latin typeface="Cambria" pitchFamily="18" charset="0"/>
                <a:cs typeface="Arial" pitchFamily="34" charset="0"/>
              </a:rPr>
              <a:t>:</a:t>
            </a:r>
            <a:endParaRPr lang="en-US" sz="1400" b="1" dirty="0">
              <a:solidFill>
                <a:srgbClr val="10539C"/>
              </a:solidFill>
              <a:latin typeface="Cambria" pitchFamily="18" charset="0"/>
              <a:cs typeface="Arial" pitchFamily="34" charset="0"/>
            </a:endParaRPr>
          </a:p>
        </p:txBody>
      </p:sp>
      <p:sp>
        <p:nvSpPr>
          <p:cNvPr id="24" name="TextBox 23"/>
          <p:cNvSpPr txBox="1"/>
          <p:nvPr/>
        </p:nvSpPr>
        <p:spPr>
          <a:xfrm>
            <a:off x="457200" y="5682496"/>
            <a:ext cx="5943600" cy="1615827"/>
          </a:xfrm>
          <a:prstGeom prst="rect">
            <a:avLst/>
          </a:prstGeom>
          <a:noFill/>
        </p:spPr>
        <p:txBody>
          <a:bodyPr wrap="square" rtlCol="0">
            <a:spAutoFit/>
          </a:bodyPr>
          <a:lstStyle/>
          <a:p>
            <a:r>
              <a:rPr lang="en-US" sz="1100" b="1" dirty="0"/>
              <a:t>1.</a:t>
            </a:r>
            <a:r>
              <a:rPr lang="en-US" sz="1100" dirty="0"/>
              <a:t> In the console tree, click </a:t>
            </a:r>
            <a:r>
              <a:rPr lang="en-US" sz="1100" b="1" dirty="0"/>
              <a:t>Recipient Configuration</a:t>
            </a:r>
            <a:r>
              <a:rPr lang="en-US" sz="1100" dirty="0" smtClean="0"/>
              <a:t>.</a:t>
            </a:r>
          </a:p>
          <a:p>
            <a:endParaRPr lang="en-US" sz="1100" dirty="0"/>
          </a:p>
          <a:p>
            <a:r>
              <a:rPr lang="en-US" sz="1100" b="1" dirty="0"/>
              <a:t>2.</a:t>
            </a:r>
            <a:r>
              <a:rPr lang="en-US" sz="1100" dirty="0"/>
              <a:t> In the action pane, click </a:t>
            </a:r>
            <a:r>
              <a:rPr lang="en-US" sz="1100" b="1" dirty="0"/>
              <a:t>New Mailbox</a:t>
            </a:r>
            <a:r>
              <a:rPr lang="en-US" sz="1100" dirty="0" smtClean="0"/>
              <a:t>.</a:t>
            </a:r>
          </a:p>
          <a:p>
            <a:endParaRPr lang="en-US" sz="1100" dirty="0"/>
          </a:p>
          <a:p>
            <a:r>
              <a:rPr lang="en-US" sz="1100" b="1" dirty="0"/>
              <a:t>3.</a:t>
            </a:r>
            <a:r>
              <a:rPr lang="en-US" sz="1100" dirty="0"/>
              <a:t> On the </a:t>
            </a:r>
            <a:r>
              <a:rPr lang="en-US" sz="1100" b="1" dirty="0"/>
              <a:t>Introduction</a:t>
            </a:r>
            <a:r>
              <a:rPr lang="en-US" sz="1100" dirty="0"/>
              <a:t> page, click </a:t>
            </a:r>
            <a:r>
              <a:rPr lang="en-US" sz="1100" b="1" dirty="0"/>
              <a:t>User Mailbox</a:t>
            </a:r>
            <a:r>
              <a:rPr lang="en-US" sz="1100" dirty="0" smtClean="0"/>
              <a:t>.</a:t>
            </a:r>
          </a:p>
          <a:p>
            <a:endParaRPr lang="en-US" sz="1100" dirty="0"/>
          </a:p>
          <a:p>
            <a:r>
              <a:rPr lang="en-US" sz="1100" b="1" dirty="0"/>
              <a:t>4.</a:t>
            </a:r>
            <a:r>
              <a:rPr lang="en-US" sz="1100" dirty="0"/>
              <a:t> On the </a:t>
            </a:r>
            <a:r>
              <a:rPr lang="en-US" sz="1100" b="1" dirty="0"/>
              <a:t>User Type</a:t>
            </a:r>
            <a:r>
              <a:rPr lang="en-US" sz="1100" dirty="0"/>
              <a:t> page, click </a:t>
            </a:r>
            <a:r>
              <a:rPr lang="en-US" sz="1100" b="1" dirty="0"/>
              <a:t>New User</a:t>
            </a:r>
            <a:r>
              <a:rPr lang="en-US" sz="1100" dirty="0" smtClean="0"/>
              <a:t>.</a:t>
            </a:r>
          </a:p>
          <a:p>
            <a:endParaRPr lang="en-US" sz="1100" dirty="0"/>
          </a:p>
          <a:p>
            <a:r>
              <a:rPr lang="en-US" sz="1100" b="1" dirty="0"/>
              <a:t>5.</a:t>
            </a:r>
            <a:r>
              <a:rPr lang="en-US" sz="1100" dirty="0"/>
              <a:t> On the </a:t>
            </a:r>
            <a:r>
              <a:rPr lang="en-US" sz="1100" b="1" dirty="0"/>
              <a:t>User Information</a:t>
            </a:r>
            <a:r>
              <a:rPr lang="en-US" sz="1100" dirty="0"/>
              <a:t> page, complete the following fields:</a:t>
            </a:r>
          </a:p>
        </p:txBody>
      </p:sp>
      <p:sp>
        <p:nvSpPr>
          <p:cNvPr id="25" name="TextBox 24"/>
          <p:cNvSpPr txBox="1"/>
          <p:nvPr/>
        </p:nvSpPr>
        <p:spPr>
          <a:xfrm>
            <a:off x="457200" y="5376446"/>
            <a:ext cx="5474368" cy="307777"/>
          </a:xfrm>
          <a:prstGeom prst="rect">
            <a:avLst/>
          </a:prstGeom>
          <a:noFill/>
        </p:spPr>
        <p:txBody>
          <a:bodyPr wrap="square" rtlCol="0">
            <a:spAutoFit/>
          </a:bodyPr>
          <a:lstStyle/>
          <a:p>
            <a:r>
              <a:rPr lang="en-US" sz="1200" b="1" dirty="0" smtClean="0">
                <a:solidFill>
                  <a:srgbClr val="10539C"/>
                </a:solidFill>
                <a:latin typeface="Cambria" pitchFamily="18" charset="0"/>
                <a:cs typeface="Arial" pitchFamily="34" charset="0"/>
              </a:rPr>
              <a:t>Via EMC</a:t>
            </a:r>
            <a:r>
              <a:rPr lang="en-US" sz="1400" b="1" dirty="0" smtClean="0">
                <a:solidFill>
                  <a:srgbClr val="10539C"/>
                </a:solidFill>
                <a:latin typeface="Cambria" pitchFamily="18" charset="0"/>
                <a:cs typeface="Arial" pitchFamily="34" charset="0"/>
              </a:rPr>
              <a:t>:</a:t>
            </a:r>
            <a:endParaRPr lang="en-US" sz="1400" b="1" dirty="0">
              <a:solidFill>
                <a:srgbClr val="10539C"/>
              </a:solidFill>
              <a:latin typeface="Cambria" pitchFamily="18" charset="0"/>
              <a:cs typeface="Arial" pitchFamily="34" charset="0"/>
            </a:endParaRPr>
          </a:p>
        </p:txBody>
      </p:sp>
    </p:spTree>
    <p:extLst>
      <p:ext uri="{BB962C8B-B14F-4D97-AF65-F5344CB8AC3E}">
        <p14:creationId xmlns:p14="http://schemas.microsoft.com/office/powerpoint/2010/main" val="4238227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5867400"/>
            <a:ext cx="5943600" cy="2800767"/>
          </a:xfrm>
          <a:prstGeom prst="rect">
            <a:avLst/>
          </a:prstGeom>
          <a:noFill/>
        </p:spPr>
        <p:txBody>
          <a:bodyPr wrap="square" rtlCol="0">
            <a:spAutoFit/>
          </a:bodyPr>
          <a:lstStyle/>
          <a:p>
            <a:pPr marL="171450" indent="-171450">
              <a:buFont typeface="Arial" pitchFamily="34" charset="0"/>
              <a:buChar char="•"/>
            </a:pPr>
            <a:r>
              <a:rPr lang="en-US" sz="1100" b="1" dirty="0"/>
              <a:t>Specify the organizational unit rather than using a default one</a:t>
            </a:r>
            <a:r>
              <a:rPr lang="en-US" sz="1100" dirty="0"/>
              <a:t> Select this check box to select an organizational unit (OU) other than the default (which is the recipient scope). If the recipient scope is set to the forest, the default value is set to the </a:t>
            </a:r>
            <a:r>
              <a:rPr lang="en-US" sz="1100" b="1" dirty="0"/>
              <a:t>Users</a:t>
            </a:r>
            <a:r>
              <a:rPr lang="en-US" sz="1100" dirty="0"/>
              <a:t> container in the domain that contains the computer on which the Exchange Management Console is running. If the recipient scope is set to a specific domain, the </a:t>
            </a:r>
            <a:r>
              <a:rPr lang="en-US" sz="1100" b="1" dirty="0"/>
              <a:t>Users</a:t>
            </a:r>
            <a:r>
              <a:rPr lang="en-US" sz="1100" dirty="0"/>
              <a:t> container in that domain is selected by default. If the recipient scope is set to a specific OU, that OU is selected by default. To select a different OU, click </a:t>
            </a:r>
            <a:r>
              <a:rPr lang="en-US" sz="1100" b="1" dirty="0"/>
              <a:t>Browse</a:t>
            </a:r>
            <a:r>
              <a:rPr lang="en-US" sz="1100" dirty="0"/>
              <a:t> to open the </a:t>
            </a:r>
            <a:r>
              <a:rPr lang="en-US" sz="1100" b="1" dirty="0"/>
              <a:t>Select Organizational Unit</a:t>
            </a:r>
            <a:r>
              <a:rPr lang="en-US" sz="1100" dirty="0"/>
              <a:t> dialog box. This dialog box displays all OUs in the forest that are within the specified scope. Select the desired OU, and then click </a:t>
            </a:r>
            <a:r>
              <a:rPr lang="en-US" sz="1100" b="1" dirty="0"/>
              <a:t>OK</a:t>
            </a:r>
            <a:r>
              <a:rPr lang="en-US" sz="1100" b="1" dirty="0" smtClean="0"/>
              <a:t>.</a:t>
            </a:r>
          </a:p>
          <a:p>
            <a:pPr marL="171450" indent="-171450">
              <a:buFont typeface="Arial" pitchFamily="34" charset="0"/>
              <a:buChar char="•"/>
            </a:pPr>
            <a:endParaRPr lang="en-US" sz="1100" dirty="0"/>
          </a:p>
          <a:p>
            <a:pPr marL="171450" indent="-171450">
              <a:buFont typeface="Arial" pitchFamily="34" charset="0"/>
              <a:buChar char="•"/>
            </a:pPr>
            <a:r>
              <a:rPr lang="en-US" sz="1100" b="1" dirty="0"/>
              <a:t>First name, Initials, and Last name</a:t>
            </a:r>
            <a:r>
              <a:rPr lang="en-US" sz="1100" dirty="0"/>
              <a:t> Because this mailbox will be used to collect journal reports, it isn't necessary to complete these fields</a:t>
            </a:r>
            <a:r>
              <a:rPr lang="en-US" sz="1100" dirty="0" smtClean="0"/>
              <a:t>.</a:t>
            </a:r>
          </a:p>
          <a:p>
            <a:pPr marL="171450" indent="-171450">
              <a:buFont typeface="Arial" pitchFamily="34" charset="0"/>
              <a:buChar char="•"/>
            </a:pPr>
            <a:endParaRPr lang="en-US" sz="1100" dirty="0"/>
          </a:p>
          <a:p>
            <a:pPr marL="171450" indent="-171450">
              <a:buFont typeface="Arial" pitchFamily="34" charset="0"/>
              <a:buChar char="•"/>
            </a:pPr>
            <a:r>
              <a:rPr lang="en-US" sz="1100" b="1" dirty="0"/>
              <a:t>Name</a:t>
            </a:r>
            <a:r>
              <a:rPr lang="en-US" sz="1100" dirty="0"/>
              <a:t> Use this box to type a display name for the journaling mailbox. This is the name that's listed in Active Directory. By default, this box is populated with the names you enter in the </a:t>
            </a:r>
            <a:r>
              <a:rPr lang="en-US" sz="1100" b="1" dirty="0"/>
              <a:t>First name, Initials, and Last name boxes.</a:t>
            </a:r>
            <a:r>
              <a:rPr lang="en-US" sz="1100" dirty="0"/>
              <a:t> If you didn't use those boxes, you must still type a name in this field. The name can't exceed 64 characters.</a:t>
            </a:r>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3</a:t>
            </a:fld>
            <a:endParaRPr lang="en-US" dirty="0"/>
          </a:p>
        </p:txBody>
      </p:sp>
      <p:pic>
        <p:nvPicPr>
          <p:cNvPr id="32770" name="Picture 2" descr="http://www.exchangedefender.com/images/comply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51" y="1066800"/>
            <a:ext cx="5619749"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985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990600"/>
            <a:ext cx="5943600" cy="2970044"/>
          </a:xfrm>
          <a:prstGeom prst="rect">
            <a:avLst/>
          </a:prstGeom>
          <a:noFill/>
        </p:spPr>
        <p:txBody>
          <a:bodyPr wrap="square" rtlCol="0">
            <a:spAutoFit/>
          </a:bodyPr>
          <a:lstStyle/>
          <a:p>
            <a:pPr marL="171450" indent="-171450">
              <a:buFont typeface="Arial" pitchFamily="34" charset="0"/>
              <a:buChar char="•"/>
            </a:pPr>
            <a:r>
              <a:rPr lang="en-US" sz="1100" b="1" dirty="0"/>
              <a:t>User logon name (User Principal Name)</a:t>
            </a:r>
            <a:r>
              <a:rPr lang="en-US" sz="1100" dirty="0"/>
              <a:t> Use this box to type the name that the user will use to log on to the journaling mailbox. The user logon name consists of a user name and a suffix. Typically, the suffix is the domain name in which the user account resides</a:t>
            </a:r>
            <a:r>
              <a:rPr lang="en-US" sz="1100" dirty="0" smtClean="0"/>
              <a:t>.</a:t>
            </a:r>
          </a:p>
          <a:p>
            <a:pPr marL="171450" indent="-171450">
              <a:buFont typeface="Arial" pitchFamily="34" charset="0"/>
              <a:buChar char="•"/>
            </a:pPr>
            <a:endParaRPr lang="en-US" sz="1100" dirty="0"/>
          </a:p>
          <a:p>
            <a:pPr marL="171450" indent="-171450">
              <a:buFont typeface="Arial" pitchFamily="34" charset="0"/>
              <a:buChar char="•"/>
            </a:pPr>
            <a:r>
              <a:rPr lang="en-US" sz="1100" b="1" dirty="0"/>
              <a:t>User logon name (pre-Windows 2000)</a:t>
            </a:r>
            <a:r>
              <a:rPr lang="en-US" sz="1100" dirty="0"/>
              <a:t> Use this box to type the name for the user that's compatible with the legacy versions of Microsoft Windows (prior to the release of Windows 2000 Server). This field is automatically populated based on the </a:t>
            </a:r>
            <a:r>
              <a:rPr lang="en-US" sz="1100" b="1" dirty="0"/>
              <a:t>User logon name (User Principal Name)</a:t>
            </a:r>
            <a:r>
              <a:rPr lang="en-US" sz="1100" dirty="0"/>
              <a:t> field. This field is required</a:t>
            </a:r>
            <a:r>
              <a:rPr lang="en-US" sz="1100" dirty="0" smtClean="0"/>
              <a:t>.</a:t>
            </a:r>
          </a:p>
          <a:p>
            <a:pPr marL="171450" indent="-171450">
              <a:buFont typeface="Arial" pitchFamily="34" charset="0"/>
              <a:buChar char="•"/>
            </a:pPr>
            <a:endParaRPr lang="en-US" sz="1100" dirty="0"/>
          </a:p>
          <a:p>
            <a:pPr marL="171450" indent="-171450">
              <a:buFont typeface="Arial" pitchFamily="34" charset="0"/>
              <a:buChar char="•"/>
            </a:pPr>
            <a:r>
              <a:rPr lang="en-US" sz="1100" b="1" dirty="0"/>
              <a:t>Password</a:t>
            </a:r>
            <a:r>
              <a:rPr lang="en-US" sz="1100" dirty="0"/>
              <a:t> Use this box to type the password that the user must use to log on to the journaling </a:t>
            </a:r>
            <a:r>
              <a:rPr lang="en-US" sz="1100" dirty="0" smtClean="0"/>
              <a:t>mailbox</a:t>
            </a:r>
          </a:p>
          <a:p>
            <a:pPr marL="171450" indent="-171450">
              <a:buFont typeface="Arial" pitchFamily="34" charset="0"/>
              <a:buChar char="•"/>
            </a:pPr>
            <a:endParaRPr lang="en-US" sz="1100" dirty="0"/>
          </a:p>
          <a:p>
            <a:pPr marL="171450" indent="-171450">
              <a:buFont typeface="Arial" pitchFamily="34" charset="0"/>
              <a:buChar char="•"/>
            </a:pPr>
            <a:r>
              <a:rPr lang="en-US" sz="1100" b="1" dirty="0"/>
              <a:t>Confirm password</a:t>
            </a:r>
            <a:r>
              <a:rPr lang="en-US" sz="1100" dirty="0"/>
              <a:t> Use this box to confirm the password that you typed in the Password box</a:t>
            </a:r>
            <a:r>
              <a:rPr lang="en-US" sz="1100" dirty="0" smtClean="0"/>
              <a:t>.</a:t>
            </a:r>
          </a:p>
          <a:p>
            <a:pPr marL="171450" indent="-171450">
              <a:buFont typeface="Arial" pitchFamily="34" charset="0"/>
              <a:buChar char="•"/>
            </a:pPr>
            <a:endParaRPr lang="en-US" sz="1100" dirty="0"/>
          </a:p>
          <a:p>
            <a:pPr marL="171450" indent="-171450">
              <a:buFont typeface="Arial" pitchFamily="34" charset="0"/>
              <a:buChar char="•"/>
            </a:pPr>
            <a:r>
              <a:rPr lang="en-US" sz="1100" b="1" dirty="0"/>
              <a:t>User must change password at next logon</a:t>
            </a:r>
            <a:r>
              <a:rPr lang="en-US" sz="1100" dirty="0"/>
              <a:t> Please do not set this flag</a:t>
            </a:r>
            <a:r>
              <a:rPr lang="en-US" sz="1100" dirty="0" smtClean="0"/>
              <a:t>.</a:t>
            </a:r>
          </a:p>
          <a:p>
            <a:endParaRPr lang="en-US" sz="1100" dirty="0"/>
          </a:p>
          <a:p>
            <a:r>
              <a:rPr lang="en-US" sz="1100" b="1" dirty="0"/>
              <a:t>6.</a:t>
            </a:r>
            <a:r>
              <a:rPr lang="en-US" sz="1100" dirty="0"/>
              <a:t> On the </a:t>
            </a:r>
            <a:r>
              <a:rPr lang="en-US" sz="1100" b="1" dirty="0"/>
              <a:t>Mailbox Settings</a:t>
            </a:r>
            <a:r>
              <a:rPr lang="en-US" sz="1100" dirty="0"/>
              <a:t> page, complete the following fields:</a:t>
            </a:r>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4</a:t>
            </a:fld>
            <a:endParaRPr lang="en-US" dirty="0"/>
          </a:p>
        </p:txBody>
      </p:sp>
      <p:pic>
        <p:nvPicPr>
          <p:cNvPr id="33794" name="Picture 2" descr="http://www.exchangedefender.com/images/comply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114800"/>
            <a:ext cx="5619750" cy="4495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428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990600"/>
            <a:ext cx="5943600" cy="7032694"/>
          </a:xfrm>
          <a:prstGeom prst="rect">
            <a:avLst/>
          </a:prstGeom>
          <a:noFill/>
        </p:spPr>
        <p:txBody>
          <a:bodyPr wrap="square" rtlCol="0">
            <a:spAutoFit/>
          </a:bodyPr>
          <a:lstStyle/>
          <a:p>
            <a:pPr marL="171450" indent="-171450">
              <a:buFont typeface="Arial" pitchFamily="34" charset="0"/>
              <a:buChar char="•"/>
            </a:pPr>
            <a:r>
              <a:rPr lang="en-US" sz="1100" b="1" dirty="0"/>
              <a:t>Alias</a:t>
            </a:r>
            <a:r>
              <a:rPr lang="en-US" sz="1100" dirty="0"/>
              <a:t> - Use this box to type an alias for the journaling mailbox. The alias can't exceed 64 characters and must be unique in the forest</a:t>
            </a:r>
            <a:r>
              <a:rPr lang="en-US" sz="1100" dirty="0" smtClean="0"/>
              <a:t>.</a:t>
            </a:r>
          </a:p>
          <a:p>
            <a:pPr marL="171450" indent="-171450">
              <a:buFont typeface="Arial" pitchFamily="34" charset="0"/>
              <a:buChar char="•"/>
            </a:pPr>
            <a:endParaRPr lang="en-US" sz="1100" dirty="0"/>
          </a:p>
          <a:p>
            <a:pPr marL="171450" indent="-171450">
              <a:buFont typeface="Arial" pitchFamily="34" charset="0"/>
              <a:buChar char="•"/>
            </a:pPr>
            <a:r>
              <a:rPr lang="en-US" sz="1100" b="1" dirty="0"/>
              <a:t>Specify the mailbox database rather than using a database automatically selected</a:t>
            </a:r>
            <a:r>
              <a:rPr lang="en-US" sz="1100" dirty="0"/>
              <a:t> - Select this check box to specify a mailbox database instead of allowing Exchange to select a database for you. Click </a:t>
            </a:r>
            <a:r>
              <a:rPr lang="en-US" sz="1100" b="1" dirty="0"/>
              <a:t>Browse</a:t>
            </a:r>
            <a:r>
              <a:rPr lang="en-US" sz="1100" dirty="0"/>
              <a:t> to open the </a:t>
            </a:r>
            <a:r>
              <a:rPr lang="en-US" sz="1100" b="1" dirty="0"/>
              <a:t>Select Mailbox Database</a:t>
            </a:r>
            <a:r>
              <a:rPr lang="en-US" sz="1100" dirty="0"/>
              <a:t> dialog box. This dialog box lists all the mailbox databases in your Exchange organization. By default, the mailbox databases are sorted by name. You can also click the title of the corresponding column to sort the databases by storage group name or server name. Select the mailbox database you want to use, and then click </a:t>
            </a:r>
            <a:r>
              <a:rPr lang="en-US" sz="1100" b="1" dirty="0"/>
              <a:t>OK</a:t>
            </a:r>
            <a:r>
              <a:rPr lang="en-US" sz="1100" dirty="0"/>
              <a:t>. This is an optional field</a:t>
            </a:r>
            <a:r>
              <a:rPr lang="en-US" sz="1100" dirty="0" smtClean="0"/>
              <a:t>.</a:t>
            </a:r>
          </a:p>
          <a:p>
            <a:pPr marL="171450" indent="-171450">
              <a:buFont typeface="Arial" pitchFamily="34" charset="0"/>
              <a:buChar char="•"/>
            </a:pPr>
            <a:endParaRPr lang="en-US" sz="1100" dirty="0"/>
          </a:p>
          <a:p>
            <a:pPr marL="171450" indent="-171450">
              <a:buFont typeface="Arial" pitchFamily="34" charset="0"/>
              <a:buChar char="•"/>
            </a:pPr>
            <a:r>
              <a:rPr lang="en-US" sz="1100" b="1" dirty="0"/>
              <a:t>Managed folder mailbox policy</a:t>
            </a:r>
            <a:r>
              <a:rPr lang="en-US" sz="1100" dirty="0"/>
              <a:t> - Select this check box to specify a managed folder mailbox policy for the journaling mailbox. A managed folder mailbox policy is a logical grouping of managed folders. When a managed folder mailbox policy is applied to a </a:t>
            </a:r>
            <a:r>
              <a:rPr lang="en-US" sz="1100" dirty="0" smtClean="0"/>
              <a:t>user’s </a:t>
            </a:r>
            <a:r>
              <a:rPr lang="en-US" sz="1100" dirty="0"/>
              <a:t>mailbox, all the managed folders that are linked to the policy are deployed in a single operation, thereby making the deployment of messaging records management (MRM) easier. To learn more, see Understanding Managed Folders</a:t>
            </a:r>
            <a:r>
              <a:rPr lang="en-US" sz="1100" dirty="0" smtClean="0"/>
              <a:t>.</a:t>
            </a:r>
          </a:p>
          <a:p>
            <a:pPr marL="171450" indent="-171450">
              <a:buFont typeface="Arial" pitchFamily="34" charset="0"/>
              <a:buChar char="•"/>
            </a:pPr>
            <a:r>
              <a:rPr lang="en-US" sz="1100" dirty="0"/>
              <a:t/>
            </a:r>
            <a:br>
              <a:rPr lang="en-US" sz="1100" dirty="0"/>
            </a:br>
            <a:r>
              <a:rPr lang="en-US" sz="1100" dirty="0"/>
              <a:t>Click </a:t>
            </a:r>
            <a:r>
              <a:rPr lang="en-US" sz="1100" b="1" dirty="0"/>
              <a:t>Browse</a:t>
            </a:r>
            <a:r>
              <a:rPr lang="en-US" sz="1100" dirty="0"/>
              <a:t> to open the </a:t>
            </a:r>
            <a:r>
              <a:rPr lang="en-US" sz="1100" b="1" dirty="0"/>
              <a:t>Select Managed Folder Mailbox Policy</a:t>
            </a:r>
            <a:r>
              <a:rPr lang="en-US" sz="1100" dirty="0"/>
              <a:t> dialog box. Use this dialog box to select the managed folder mailbox policy to be associated with this mailbox. This is an optional field.</a:t>
            </a:r>
            <a:br>
              <a:rPr lang="en-US" sz="1100" dirty="0"/>
            </a:br>
            <a:r>
              <a:rPr lang="en-US" sz="1100" dirty="0"/>
              <a:t>Some third-party archiving or retention solutions retrieve journal reports from the journaling mailbox and store them in an external database, or require you to automatically forward a copy of the journal report to the external database or e-mail address. If you use a similar solution, and if it doesn't automatically purge messages from the journaling mailbox after retrieving them, the journaling mailbox may continue to grow and consume storage space. You can create a managed folder mailbox policy and apply it to the journaling mailbox to automatically purge messages after a certain period</a:t>
            </a:r>
            <a:r>
              <a:rPr lang="en-US" sz="1100" dirty="0" smtClean="0"/>
              <a:t>.</a:t>
            </a:r>
          </a:p>
          <a:p>
            <a:pPr marL="171450" indent="-171450">
              <a:buFont typeface="Arial" pitchFamily="34" charset="0"/>
              <a:buChar char="•"/>
            </a:pPr>
            <a:endParaRPr lang="en-US" sz="1100" dirty="0"/>
          </a:p>
          <a:p>
            <a:pPr marL="171450" indent="-171450">
              <a:buFont typeface="Arial" pitchFamily="34" charset="0"/>
              <a:buChar char="•"/>
            </a:pPr>
            <a:r>
              <a:rPr lang="en-US" sz="1100" b="1" dirty="0"/>
              <a:t>Exchange ActiveSync mailbox policy</a:t>
            </a:r>
            <a:r>
              <a:rPr lang="en-US" sz="1100" dirty="0"/>
              <a:t> - Journaling mailboxes are meant to be accessed using Microsoft Exchange ActiveSync. You don't need to select this option when creating a journaling mailbox</a:t>
            </a:r>
            <a:r>
              <a:rPr lang="en-US" sz="1100" dirty="0" smtClean="0"/>
              <a:t>.</a:t>
            </a:r>
          </a:p>
          <a:p>
            <a:endParaRPr lang="en-US" sz="1100" dirty="0"/>
          </a:p>
          <a:p>
            <a:r>
              <a:rPr lang="en-US" sz="1100" b="1" dirty="0"/>
              <a:t>7.</a:t>
            </a:r>
            <a:r>
              <a:rPr lang="en-US" sz="1100" dirty="0"/>
              <a:t> On the </a:t>
            </a:r>
            <a:r>
              <a:rPr lang="en-US" sz="1100" b="1" dirty="0"/>
              <a:t>Archive Settings</a:t>
            </a:r>
            <a:r>
              <a:rPr lang="en-US" sz="1100" dirty="0"/>
              <a:t> page, leave the </a:t>
            </a:r>
            <a:r>
              <a:rPr lang="en-US" sz="1100" b="1" dirty="0"/>
              <a:t>Create an archive mailbox for this account</a:t>
            </a:r>
            <a:r>
              <a:rPr lang="en-US" sz="1100" dirty="0"/>
              <a:t> box checked</a:t>
            </a:r>
            <a:r>
              <a:rPr lang="en-US" sz="1100" dirty="0" smtClean="0"/>
              <a:t>.</a:t>
            </a:r>
          </a:p>
          <a:p>
            <a:endParaRPr lang="en-US" sz="1100" dirty="0"/>
          </a:p>
          <a:p>
            <a:r>
              <a:rPr lang="en-US" sz="1100" b="1" dirty="0"/>
              <a:t>8.</a:t>
            </a:r>
            <a:r>
              <a:rPr lang="en-US" sz="1100" dirty="0"/>
              <a:t> On the </a:t>
            </a:r>
            <a:r>
              <a:rPr lang="en-US" sz="1100" b="1" dirty="0"/>
              <a:t>New Mailbox</a:t>
            </a:r>
            <a:r>
              <a:rPr lang="en-US" sz="1100" dirty="0"/>
              <a:t> page, review your configuration settings. To make any configuration changes, click </a:t>
            </a:r>
            <a:r>
              <a:rPr lang="en-US" sz="1100" b="1" dirty="0"/>
              <a:t>Back</a:t>
            </a:r>
            <a:r>
              <a:rPr lang="en-US" sz="1100" dirty="0"/>
              <a:t>. To create the journaling mailbox, click </a:t>
            </a:r>
            <a:r>
              <a:rPr lang="en-US" sz="1100" b="1" dirty="0"/>
              <a:t>New</a:t>
            </a:r>
            <a:r>
              <a:rPr lang="en-US" sz="1100" b="1" dirty="0" smtClean="0"/>
              <a:t>.</a:t>
            </a:r>
          </a:p>
          <a:p>
            <a:endParaRPr lang="en-US" sz="1100" dirty="0"/>
          </a:p>
          <a:p>
            <a:r>
              <a:rPr lang="en-US" sz="1100" dirty="0"/>
              <a:t>If you did not create the Journal Mailbox to journal at the Mailbox Database level you'll need to add the desired security groups or users to the OU you set up as being </a:t>
            </a:r>
            <a:r>
              <a:rPr lang="en-US" sz="1100" dirty="0" err="1"/>
              <a:t>journaled</a:t>
            </a:r>
            <a:r>
              <a:rPr lang="en-US" sz="1100" dirty="0"/>
              <a:t> in the beginning of Step 5. This can be managed by your "Active Directory Users and Computers".</a:t>
            </a:r>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5</a:t>
            </a:fld>
            <a:endParaRPr lang="en-US" dirty="0"/>
          </a:p>
        </p:txBody>
      </p:sp>
    </p:spTree>
    <p:extLst>
      <p:ext uri="{BB962C8B-B14F-4D97-AF65-F5344CB8AC3E}">
        <p14:creationId xmlns:p14="http://schemas.microsoft.com/office/powerpoint/2010/main" val="4254651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6</a:t>
            </a:fld>
            <a:endParaRPr lang="en-US" dirty="0"/>
          </a:p>
        </p:txBody>
      </p:sp>
      <p:sp>
        <p:nvSpPr>
          <p:cNvPr id="19" name="TextBox 18"/>
          <p:cNvSpPr txBox="1"/>
          <p:nvPr/>
        </p:nvSpPr>
        <p:spPr>
          <a:xfrm>
            <a:off x="457200" y="1679674"/>
            <a:ext cx="5943600" cy="2123658"/>
          </a:xfrm>
          <a:prstGeom prst="rect">
            <a:avLst/>
          </a:prstGeom>
          <a:noFill/>
        </p:spPr>
        <p:txBody>
          <a:bodyPr wrap="square" rtlCol="0">
            <a:spAutoFit/>
          </a:bodyPr>
          <a:lstStyle/>
          <a:p>
            <a:r>
              <a:rPr lang="en-US" sz="1100" b="1" dirty="0"/>
              <a:t>1. </a:t>
            </a:r>
            <a:r>
              <a:rPr lang="en-US" sz="1100" dirty="0"/>
              <a:t>Navigate to </a:t>
            </a:r>
            <a:r>
              <a:rPr lang="en-US" sz="1100" b="1" dirty="0"/>
              <a:t>Organization Configuration &gt; Mailbox</a:t>
            </a:r>
            <a:r>
              <a:rPr lang="en-US" sz="1100" dirty="0" smtClean="0"/>
              <a:t>.</a:t>
            </a:r>
          </a:p>
          <a:p>
            <a:endParaRPr lang="en-US" sz="1100" dirty="0"/>
          </a:p>
          <a:p>
            <a:r>
              <a:rPr lang="en-US" sz="1100" b="1" dirty="0"/>
              <a:t>2</a:t>
            </a:r>
            <a:r>
              <a:rPr lang="en-US" sz="1100" dirty="0"/>
              <a:t>. In the result pane, click the Database Management tab, and then click the mailbox database on which you want to enable journaling</a:t>
            </a:r>
            <a:r>
              <a:rPr lang="en-US" sz="1100" dirty="0" smtClean="0"/>
              <a:t>.</a:t>
            </a:r>
          </a:p>
          <a:p>
            <a:endParaRPr lang="en-US" sz="1100" dirty="0"/>
          </a:p>
          <a:p>
            <a:r>
              <a:rPr lang="en-US" sz="1100" b="1" dirty="0"/>
              <a:t>3. </a:t>
            </a:r>
            <a:r>
              <a:rPr lang="en-US" sz="1100" dirty="0"/>
              <a:t>In the action pane, under the mailbox database name, click </a:t>
            </a:r>
            <a:r>
              <a:rPr lang="en-US" sz="1100" b="1" dirty="0"/>
              <a:t>Properties</a:t>
            </a:r>
            <a:r>
              <a:rPr lang="en-US" sz="1100" dirty="0" smtClean="0"/>
              <a:t>.</a:t>
            </a:r>
          </a:p>
          <a:p>
            <a:endParaRPr lang="en-US" sz="1100" dirty="0"/>
          </a:p>
          <a:p>
            <a:r>
              <a:rPr lang="en-US" sz="1100" b="1" dirty="0"/>
              <a:t>4. </a:t>
            </a:r>
            <a:r>
              <a:rPr lang="en-US" sz="1100" dirty="0"/>
              <a:t>In </a:t>
            </a:r>
            <a:r>
              <a:rPr lang="en-US" sz="1100" b="1" dirty="0"/>
              <a:t>&lt; Mailbox Database &gt; Properties</a:t>
            </a:r>
            <a:r>
              <a:rPr lang="en-US" sz="1100" dirty="0"/>
              <a:t>, click the </a:t>
            </a:r>
            <a:r>
              <a:rPr lang="en-US" sz="1100" b="1" dirty="0"/>
              <a:t>Maintenance</a:t>
            </a:r>
            <a:r>
              <a:rPr lang="en-US" sz="1100" dirty="0"/>
              <a:t> tab</a:t>
            </a:r>
            <a:r>
              <a:rPr lang="en-US" sz="1100" dirty="0" smtClean="0"/>
              <a:t>.</a:t>
            </a:r>
          </a:p>
          <a:p>
            <a:endParaRPr lang="en-US" sz="1100" dirty="0"/>
          </a:p>
          <a:p>
            <a:r>
              <a:rPr lang="en-US" sz="1100" b="1" dirty="0"/>
              <a:t>5. </a:t>
            </a:r>
            <a:r>
              <a:rPr lang="en-US" sz="1100" dirty="0"/>
              <a:t>Select the </a:t>
            </a:r>
            <a:r>
              <a:rPr lang="en-US" sz="1100" b="1" dirty="0"/>
              <a:t>Journal Recipient</a:t>
            </a:r>
            <a:r>
              <a:rPr lang="en-US" sz="1100" dirty="0"/>
              <a:t> check box, and then click </a:t>
            </a:r>
            <a:r>
              <a:rPr lang="en-US" sz="1100" b="1" dirty="0"/>
              <a:t>Browse</a:t>
            </a:r>
            <a:r>
              <a:rPr lang="en-US" sz="1100" dirty="0" smtClean="0"/>
              <a:t>.</a:t>
            </a:r>
          </a:p>
          <a:p>
            <a:endParaRPr lang="en-US" sz="1100" dirty="0"/>
          </a:p>
          <a:p>
            <a:r>
              <a:rPr lang="en-US" sz="1100" b="1" dirty="0"/>
              <a:t>6. </a:t>
            </a:r>
            <a:r>
              <a:rPr lang="en-US" sz="1100" dirty="0"/>
              <a:t>In </a:t>
            </a:r>
            <a:r>
              <a:rPr lang="en-US" sz="1100" b="1" dirty="0"/>
              <a:t>Select Recipient</a:t>
            </a:r>
            <a:r>
              <a:rPr lang="en-US" sz="1100" dirty="0"/>
              <a:t>, select the recipient that will receive the journal reports, and then click </a:t>
            </a:r>
            <a:r>
              <a:rPr lang="en-US" sz="1100" b="1" dirty="0"/>
              <a:t>OK</a:t>
            </a:r>
            <a:endParaRPr lang="en-US" sz="1100" dirty="0"/>
          </a:p>
        </p:txBody>
      </p:sp>
      <p:sp>
        <p:nvSpPr>
          <p:cNvPr id="20" name="TextBox 19"/>
          <p:cNvSpPr txBox="1"/>
          <p:nvPr/>
        </p:nvSpPr>
        <p:spPr>
          <a:xfrm>
            <a:off x="457200" y="9906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Creating per Mailbox Database Journaling</a:t>
            </a:r>
            <a:endParaRPr lang="en-US" sz="1600" b="1" dirty="0">
              <a:solidFill>
                <a:srgbClr val="10539C"/>
              </a:solidFill>
              <a:latin typeface="Cambria" pitchFamily="18" charset="0"/>
              <a:cs typeface="Arial" pitchFamily="34" charset="0"/>
            </a:endParaRPr>
          </a:p>
        </p:txBody>
      </p:sp>
      <p:cxnSp>
        <p:nvCxnSpPr>
          <p:cNvPr id="22" name="Straight Connector 21"/>
          <p:cNvCxnSpPr/>
          <p:nvPr/>
        </p:nvCxnSpPr>
        <p:spPr>
          <a:xfrm>
            <a:off x="533400" y="1331178"/>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57200" y="1373624"/>
            <a:ext cx="5474368" cy="307777"/>
          </a:xfrm>
          <a:prstGeom prst="rect">
            <a:avLst/>
          </a:prstGeom>
          <a:noFill/>
        </p:spPr>
        <p:txBody>
          <a:bodyPr wrap="square" rtlCol="0">
            <a:spAutoFit/>
          </a:bodyPr>
          <a:lstStyle/>
          <a:p>
            <a:r>
              <a:rPr lang="en-US" sz="1200" b="1" dirty="0" smtClean="0">
                <a:solidFill>
                  <a:srgbClr val="10539C"/>
                </a:solidFill>
                <a:latin typeface="Cambria" pitchFamily="18" charset="0"/>
                <a:cs typeface="Arial" pitchFamily="34" charset="0"/>
              </a:rPr>
              <a:t>Via EMC</a:t>
            </a:r>
            <a:r>
              <a:rPr lang="en-US" sz="1400" b="1" dirty="0" smtClean="0">
                <a:solidFill>
                  <a:srgbClr val="10539C"/>
                </a:solidFill>
                <a:latin typeface="Cambria" pitchFamily="18" charset="0"/>
                <a:cs typeface="Arial" pitchFamily="34" charset="0"/>
              </a:rPr>
              <a:t>:</a:t>
            </a:r>
            <a:endParaRPr lang="en-US" sz="1400" b="1" dirty="0">
              <a:solidFill>
                <a:srgbClr val="10539C"/>
              </a:solidFill>
              <a:latin typeface="Cambria" pitchFamily="18" charset="0"/>
              <a:cs typeface="Arial" pitchFamily="34" charset="0"/>
            </a:endParaRPr>
          </a:p>
        </p:txBody>
      </p:sp>
      <p:pic>
        <p:nvPicPr>
          <p:cNvPr id="34818" name="Picture 2" descr="http://www.exchangedefender.com/images/comply_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1" y="3843907"/>
            <a:ext cx="3576772" cy="4004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868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7</a:t>
            </a:fld>
            <a:endParaRPr lang="en-US" dirty="0"/>
          </a:p>
        </p:txBody>
      </p:sp>
      <p:sp>
        <p:nvSpPr>
          <p:cNvPr id="19" name="TextBox 18"/>
          <p:cNvSpPr txBox="1"/>
          <p:nvPr/>
        </p:nvSpPr>
        <p:spPr>
          <a:xfrm>
            <a:off x="457200" y="1296650"/>
            <a:ext cx="5943600" cy="938719"/>
          </a:xfrm>
          <a:prstGeom prst="rect">
            <a:avLst/>
          </a:prstGeom>
          <a:noFill/>
        </p:spPr>
        <p:txBody>
          <a:bodyPr wrap="square" rtlCol="0">
            <a:spAutoFit/>
          </a:bodyPr>
          <a:lstStyle/>
          <a:p>
            <a:r>
              <a:rPr lang="en-US" sz="1100" dirty="0" smtClean="0"/>
              <a:t>This </a:t>
            </a:r>
            <a:r>
              <a:rPr lang="en-US" sz="1100" dirty="0"/>
              <a:t>example enables journaling for the mailbox database User Database and sets Sales Database Journal Mailbox as the journal recipient. </a:t>
            </a:r>
            <a:r>
              <a:rPr lang="en-US" sz="1100" dirty="0" err="1"/>
              <a:t>The</a:t>
            </a:r>
            <a:r>
              <a:rPr lang="en-US" sz="1100" i="1" dirty="0" err="1"/>
              <a:t>JournalRecipient</a:t>
            </a:r>
            <a:r>
              <a:rPr lang="en-US" sz="1100" dirty="0"/>
              <a:t> parameter specifies the secured e-mail mailbox to which journal reports are sent</a:t>
            </a:r>
            <a:r>
              <a:rPr lang="en-US" sz="1100" dirty="0" smtClean="0"/>
              <a:t>.</a:t>
            </a:r>
          </a:p>
          <a:p>
            <a:endParaRPr lang="en-US" sz="1100" dirty="0"/>
          </a:p>
          <a:p>
            <a:r>
              <a:rPr lang="en-US" sz="1100" dirty="0"/>
              <a:t>Set-</a:t>
            </a:r>
            <a:r>
              <a:rPr lang="en-US" sz="1100" dirty="0" err="1"/>
              <a:t>MailboxDatabase</a:t>
            </a:r>
            <a:r>
              <a:rPr lang="en-US" sz="1100" dirty="0"/>
              <a:t> "User Database" - </a:t>
            </a:r>
            <a:r>
              <a:rPr lang="en-US" sz="1100" dirty="0" err="1"/>
              <a:t>JournalRecipient</a:t>
            </a:r>
            <a:r>
              <a:rPr lang="en-US" sz="1100" dirty="0"/>
              <a:t> "Sales Database Journal Mailbox"</a:t>
            </a:r>
          </a:p>
        </p:txBody>
      </p:sp>
      <p:sp>
        <p:nvSpPr>
          <p:cNvPr id="23" name="TextBox 22"/>
          <p:cNvSpPr txBox="1"/>
          <p:nvPr/>
        </p:nvSpPr>
        <p:spPr>
          <a:xfrm>
            <a:off x="457200" y="990600"/>
            <a:ext cx="5474368" cy="307777"/>
          </a:xfrm>
          <a:prstGeom prst="rect">
            <a:avLst/>
          </a:prstGeom>
          <a:noFill/>
        </p:spPr>
        <p:txBody>
          <a:bodyPr wrap="square" rtlCol="0">
            <a:spAutoFit/>
          </a:bodyPr>
          <a:lstStyle/>
          <a:p>
            <a:r>
              <a:rPr lang="en-US" sz="1200" b="1" dirty="0" smtClean="0">
                <a:solidFill>
                  <a:srgbClr val="10539C"/>
                </a:solidFill>
                <a:latin typeface="Cambria" pitchFamily="18" charset="0"/>
                <a:cs typeface="Arial" pitchFamily="34" charset="0"/>
              </a:rPr>
              <a:t>Via Shell</a:t>
            </a:r>
            <a:r>
              <a:rPr lang="en-US" sz="1400" b="1" dirty="0" smtClean="0">
                <a:solidFill>
                  <a:srgbClr val="10539C"/>
                </a:solidFill>
                <a:latin typeface="Cambria" pitchFamily="18" charset="0"/>
                <a:cs typeface="Arial" pitchFamily="34" charset="0"/>
              </a:rPr>
              <a:t>:</a:t>
            </a:r>
            <a:endParaRPr lang="en-US" sz="1400" b="1" dirty="0">
              <a:solidFill>
                <a:srgbClr val="10539C"/>
              </a:solidFill>
              <a:latin typeface="Cambria" pitchFamily="18" charset="0"/>
              <a:cs typeface="Arial" pitchFamily="34" charset="0"/>
            </a:endParaRPr>
          </a:p>
        </p:txBody>
      </p:sp>
      <p:sp>
        <p:nvSpPr>
          <p:cNvPr id="10" name="TextBox 9"/>
          <p:cNvSpPr txBox="1"/>
          <p:nvPr/>
        </p:nvSpPr>
        <p:spPr>
          <a:xfrm>
            <a:off x="457200" y="2460933"/>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Creating per Mailbox Database Journaling</a:t>
            </a:r>
            <a:endParaRPr lang="en-US" sz="1600" b="1" dirty="0">
              <a:solidFill>
                <a:srgbClr val="10539C"/>
              </a:solidFill>
              <a:latin typeface="Cambria" pitchFamily="18" charset="0"/>
              <a:cs typeface="Arial" pitchFamily="34" charset="0"/>
            </a:endParaRPr>
          </a:p>
        </p:txBody>
      </p:sp>
      <p:cxnSp>
        <p:nvCxnSpPr>
          <p:cNvPr id="11" name="Straight Connector 10"/>
          <p:cNvCxnSpPr/>
          <p:nvPr/>
        </p:nvCxnSpPr>
        <p:spPr>
          <a:xfrm>
            <a:off x="533400" y="2801511"/>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57200" y="3160216"/>
            <a:ext cx="5943600" cy="4154984"/>
          </a:xfrm>
          <a:prstGeom prst="rect">
            <a:avLst/>
          </a:prstGeom>
          <a:noFill/>
        </p:spPr>
        <p:txBody>
          <a:bodyPr wrap="square" rtlCol="0">
            <a:spAutoFit/>
          </a:bodyPr>
          <a:lstStyle/>
          <a:p>
            <a:r>
              <a:rPr lang="en-US" sz="1100" b="1" dirty="0"/>
              <a:t>1. </a:t>
            </a:r>
            <a:r>
              <a:rPr lang="en-US" sz="1100" dirty="0"/>
              <a:t>In the console tree, navigate to </a:t>
            </a:r>
            <a:r>
              <a:rPr lang="en-US" sz="1100" b="1" dirty="0"/>
              <a:t>Organization Configuration &gt; Hub Transport</a:t>
            </a:r>
            <a:r>
              <a:rPr lang="en-US" sz="1100" dirty="0" smtClean="0"/>
              <a:t>.</a:t>
            </a:r>
          </a:p>
          <a:p>
            <a:endParaRPr lang="en-US" sz="1100" dirty="0"/>
          </a:p>
          <a:p>
            <a:r>
              <a:rPr lang="en-US" sz="1100" b="1" dirty="0"/>
              <a:t>2. </a:t>
            </a:r>
            <a:r>
              <a:rPr lang="en-US" sz="1100" dirty="0"/>
              <a:t>In the result pane, click the </a:t>
            </a:r>
            <a:r>
              <a:rPr lang="en-US" sz="1100" b="1" dirty="0"/>
              <a:t>Journal Rules</a:t>
            </a:r>
            <a:r>
              <a:rPr lang="en-US" sz="1100" dirty="0"/>
              <a:t> tab, and then in the action </a:t>
            </a:r>
            <a:r>
              <a:rPr lang="en-US" sz="1100" dirty="0" err="1"/>
              <a:t>pance</a:t>
            </a:r>
            <a:r>
              <a:rPr lang="en-US" sz="1100" dirty="0"/>
              <a:t>, click </a:t>
            </a:r>
            <a:r>
              <a:rPr lang="en-US" sz="1100" b="1" dirty="0"/>
              <a:t>New Journal Rule</a:t>
            </a:r>
            <a:r>
              <a:rPr lang="en-US" sz="1100" dirty="0" smtClean="0"/>
              <a:t>.</a:t>
            </a:r>
          </a:p>
          <a:p>
            <a:endParaRPr lang="en-US" sz="1100" dirty="0"/>
          </a:p>
          <a:p>
            <a:r>
              <a:rPr lang="en-US" sz="1100" b="1" dirty="0"/>
              <a:t>3. </a:t>
            </a:r>
            <a:r>
              <a:rPr lang="en-US" sz="1100" dirty="0"/>
              <a:t>On the </a:t>
            </a:r>
            <a:r>
              <a:rPr lang="en-US" sz="1100" b="1" dirty="0"/>
              <a:t>New Journal Rule</a:t>
            </a:r>
            <a:r>
              <a:rPr lang="en-US" sz="1100" dirty="0"/>
              <a:t> page, complete the following fields</a:t>
            </a:r>
            <a:r>
              <a:rPr lang="en-US" sz="1100" dirty="0" smtClean="0"/>
              <a:t>:</a:t>
            </a:r>
          </a:p>
          <a:p>
            <a:endParaRPr lang="en-US" sz="1100" dirty="0"/>
          </a:p>
          <a:p>
            <a:pPr marL="171450" indent="-171450">
              <a:buFont typeface="Arial" pitchFamily="34" charset="0"/>
              <a:buChar char="•"/>
            </a:pPr>
            <a:r>
              <a:rPr lang="en-US" sz="1100" b="1" dirty="0"/>
              <a:t>Rule Name - </a:t>
            </a:r>
            <a:r>
              <a:rPr lang="en-US" sz="1100" dirty="0"/>
              <a:t>Type a name for the journal rule.</a:t>
            </a:r>
          </a:p>
          <a:p>
            <a:pPr marL="171450" indent="-171450">
              <a:buFont typeface="Arial" pitchFamily="34" charset="0"/>
              <a:buChar char="•"/>
            </a:pPr>
            <a:r>
              <a:rPr lang="en-US" sz="1100" b="1" dirty="0"/>
              <a:t>Send Journal reports to e-mail address - </a:t>
            </a:r>
            <a:r>
              <a:rPr lang="en-US" sz="1100" dirty="0"/>
              <a:t>Click </a:t>
            </a:r>
            <a:r>
              <a:rPr lang="en-US" sz="1100" b="1" dirty="0"/>
              <a:t>Browse.</a:t>
            </a:r>
            <a:r>
              <a:rPr lang="en-US" sz="1100" dirty="0"/>
              <a:t> In the </a:t>
            </a:r>
            <a:r>
              <a:rPr lang="en-US" sz="1100" b="1" dirty="0"/>
              <a:t>Select Recipient</a:t>
            </a:r>
            <a:r>
              <a:rPr lang="en-US" sz="1100" dirty="0"/>
              <a:t> window, select the recipient that will receive the journal reports.</a:t>
            </a:r>
          </a:p>
          <a:p>
            <a:pPr marL="171450" indent="-171450">
              <a:buFont typeface="Arial" pitchFamily="34" charset="0"/>
              <a:buChar char="•"/>
            </a:pPr>
            <a:r>
              <a:rPr lang="en-US" sz="1100" b="1" dirty="0"/>
              <a:t>Scope - </a:t>
            </a:r>
            <a:r>
              <a:rPr lang="en-US" sz="1100" dirty="0"/>
              <a:t>Select the scope to which the journal rule should be applied. The following scopes are available: </a:t>
            </a:r>
            <a:r>
              <a:rPr lang="en-US" sz="1100" b="1" dirty="0"/>
              <a:t>Global - </a:t>
            </a:r>
            <a:r>
              <a:rPr lang="en-US" sz="1100" dirty="0"/>
              <a:t>Global rules process all email messages that pass through a Hub Transport server. These include messages that may have already been processed by internal rules and external rules. </a:t>
            </a:r>
            <a:r>
              <a:rPr lang="en-US" sz="1100" b="1" dirty="0"/>
              <a:t>Internal - </a:t>
            </a:r>
            <a:r>
              <a:rPr lang="en-US" sz="1100" dirty="0"/>
              <a:t>Internal rules process email messages sent and received by recipients in the Exchange 2010 </a:t>
            </a:r>
            <a:r>
              <a:rPr lang="en-US" sz="1100" dirty="0" err="1"/>
              <a:t>organization.</a:t>
            </a:r>
            <a:r>
              <a:rPr lang="en-US" sz="1100" b="1" dirty="0" err="1"/>
              <a:t>External</a:t>
            </a:r>
            <a:r>
              <a:rPr lang="en-US" sz="1100" b="1" dirty="0"/>
              <a:t> - </a:t>
            </a:r>
            <a:r>
              <a:rPr lang="en-US" sz="1100" dirty="0"/>
              <a:t>External rules process email messages sent to recipients or sent from senders outside the Exchange 2010 organization</a:t>
            </a:r>
            <a:r>
              <a:rPr lang="en-US" sz="1100" dirty="0" smtClean="0"/>
              <a:t>.</a:t>
            </a:r>
          </a:p>
          <a:p>
            <a:pPr marL="171450" indent="-171450">
              <a:buFont typeface="Arial" pitchFamily="34" charset="0"/>
              <a:buChar char="•"/>
            </a:pPr>
            <a:endParaRPr lang="en-US" sz="1100" dirty="0"/>
          </a:p>
          <a:p>
            <a:r>
              <a:rPr lang="en-US" sz="1100" b="1" dirty="0"/>
              <a:t>4. </a:t>
            </a:r>
            <a:r>
              <a:rPr lang="en-US" sz="1100" dirty="0"/>
              <a:t>Click </a:t>
            </a:r>
            <a:r>
              <a:rPr lang="en-US" sz="1100" b="1" dirty="0"/>
              <a:t>New</a:t>
            </a:r>
            <a:r>
              <a:rPr lang="en-US" sz="1100" dirty="0"/>
              <a:t> to create the journal rule</a:t>
            </a:r>
            <a:r>
              <a:rPr lang="en-US" sz="1100" dirty="0" smtClean="0"/>
              <a:t>.</a:t>
            </a:r>
          </a:p>
          <a:p>
            <a:endParaRPr lang="en-US" sz="1100" dirty="0"/>
          </a:p>
          <a:p>
            <a:r>
              <a:rPr lang="en-US" sz="1100" b="1" dirty="0"/>
              <a:t>5. </a:t>
            </a:r>
            <a:r>
              <a:rPr lang="en-US" sz="1100" dirty="0"/>
              <a:t>On the </a:t>
            </a:r>
            <a:r>
              <a:rPr lang="en-US" sz="1100" b="1" dirty="0"/>
              <a:t>Completion</a:t>
            </a:r>
            <a:r>
              <a:rPr lang="en-US" sz="1100" dirty="0"/>
              <a:t> page, review the following, and then click </a:t>
            </a:r>
            <a:r>
              <a:rPr lang="en-US" sz="1100" b="1" dirty="0"/>
              <a:t>Finish</a:t>
            </a:r>
            <a:r>
              <a:rPr lang="en-US" sz="1100" dirty="0"/>
              <a:t> to close the wizard</a:t>
            </a:r>
            <a:r>
              <a:rPr lang="en-US" sz="1100" dirty="0" smtClean="0"/>
              <a:t>:</a:t>
            </a:r>
          </a:p>
          <a:p>
            <a:endParaRPr lang="en-US" sz="1100" dirty="0"/>
          </a:p>
          <a:p>
            <a:pPr marL="171450" indent="-171450">
              <a:buFont typeface="Arial" pitchFamily="34" charset="0"/>
              <a:buChar char="•"/>
            </a:pPr>
            <a:r>
              <a:rPr lang="en-US" sz="1100" dirty="0"/>
              <a:t>A status of </a:t>
            </a:r>
            <a:r>
              <a:rPr lang="en-US" sz="1100" b="1" dirty="0"/>
              <a:t>Completed</a:t>
            </a:r>
            <a:r>
              <a:rPr lang="en-US" sz="1100" dirty="0"/>
              <a:t> indicates that the wizard completed the task successfully.</a:t>
            </a:r>
          </a:p>
          <a:p>
            <a:pPr marL="171450" indent="-171450">
              <a:buFont typeface="Arial" pitchFamily="34" charset="0"/>
              <a:buChar char="•"/>
            </a:pPr>
            <a:r>
              <a:rPr lang="en-US" sz="1100" dirty="0"/>
              <a:t>A status of </a:t>
            </a:r>
            <a:r>
              <a:rPr lang="en-US" sz="1100" b="1" dirty="0"/>
              <a:t>Failed</a:t>
            </a:r>
            <a:r>
              <a:rPr lang="en-US" sz="1100" dirty="0"/>
              <a:t> indicates that the task wasn't completed. If the task fails, review the summary for an explanation, and then click </a:t>
            </a:r>
            <a:r>
              <a:rPr lang="en-US" sz="1100" b="1" dirty="0"/>
              <a:t>Back</a:t>
            </a:r>
            <a:r>
              <a:rPr lang="en-US" sz="1100" dirty="0"/>
              <a:t> to make any configuration changes.</a:t>
            </a:r>
          </a:p>
        </p:txBody>
      </p:sp>
      <p:sp>
        <p:nvSpPr>
          <p:cNvPr id="15" name="TextBox 14"/>
          <p:cNvSpPr txBox="1"/>
          <p:nvPr/>
        </p:nvSpPr>
        <p:spPr>
          <a:xfrm>
            <a:off x="457200" y="2854166"/>
            <a:ext cx="5474368" cy="307777"/>
          </a:xfrm>
          <a:prstGeom prst="rect">
            <a:avLst/>
          </a:prstGeom>
          <a:noFill/>
        </p:spPr>
        <p:txBody>
          <a:bodyPr wrap="square" rtlCol="0">
            <a:spAutoFit/>
          </a:bodyPr>
          <a:lstStyle/>
          <a:p>
            <a:r>
              <a:rPr lang="en-US" sz="1200" b="1" dirty="0" smtClean="0">
                <a:solidFill>
                  <a:srgbClr val="10539C"/>
                </a:solidFill>
                <a:latin typeface="Cambria" pitchFamily="18" charset="0"/>
                <a:cs typeface="Arial" pitchFamily="34" charset="0"/>
              </a:rPr>
              <a:t>Via EMC</a:t>
            </a:r>
            <a:r>
              <a:rPr lang="en-US" sz="1400" b="1" dirty="0" smtClean="0">
                <a:solidFill>
                  <a:srgbClr val="10539C"/>
                </a:solidFill>
                <a:latin typeface="Cambria" pitchFamily="18" charset="0"/>
                <a:cs typeface="Arial" pitchFamily="34" charset="0"/>
              </a:rPr>
              <a:t>:</a:t>
            </a:r>
            <a:endParaRPr lang="en-US" sz="1400" b="1" dirty="0">
              <a:solidFill>
                <a:srgbClr val="10539C"/>
              </a:solidFill>
              <a:latin typeface="Cambria" pitchFamily="18" charset="0"/>
              <a:cs typeface="Arial" pitchFamily="34" charset="0"/>
            </a:endParaRPr>
          </a:p>
        </p:txBody>
      </p:sp>
    </p:spTree>
    <p:extLst>
      <p:ext uri="{BB962C8B-B14F-4D97-AF65-F5344CB8AC3E}">
        <p14:creationId xmlns:p14="http://schemas.microsoft.com/office/powerpoint/2010/main" val="2463979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8</a:t>
            </a:fld>
            <a:endParaRPr lang="en-US" dirty="0"/>
          </a:p>
        </p:txBody>
      </p:sp>
      <p:sp>
        <p:nvSpPr>
          <p:cNvPr id="19" name="TextBox 18"/>
          <p:cNvSpPr txBox="1"/>
          <p:nvPr/>
        </p:nvSpPr>
        <p:spPr>
          <a:xfrm>
            <a:off x="457200" y="5868650"/>
            <a:ext cx="5943600" cy="938719"/>
          </a:xfrm>
          <a:prstGeom prst="rect">
            <a:avLst/>
          </a:prstGeom>
          <a:noFill/>
        </p:spPr>
        <p:txBody>
          <a:bodyPr wrap="square" rtlCol="0">
            <a:spAutoFit/>
          </a:bodyPr>
          <a:lstStyle/>
          <a:p>
            <a:r>
              <a:rPr lang="en-US" sz="1100" dirty="0"/>
              <a:t>This example creates a journal rule to journal all messages sent to and received by the recipient </a:t>
            </a:r>
            <a:r>
              <a:rPr lang="en-US" sz="1100" dirty="0">
                <a:hlinkClick r:id="rId4"/>
              </a:rPr>
              <a:t>user1@domain.com</a:t>
            </a:r>
            <a:r>
              <a:rPr lang="en-US" sz="1100" dirty="0" smtClean="0"/>
              <a:t>.</a:t>
            </a:r>
          </a:p>
          <a:p>
            <a:endParaRPr lang="en-US" sz="1100" dirty="0"/>
          </a:p>
          <a:p>
            <a:r>
              <a:rPr lang="en-US" sz="1100" dirty="0"/>
              <a:t>New-</a:t>
            </a:r>
            <a:r>
              <a:rPr lang="en-US" sz="1100" dirty="0" err="1"/>
              <a:t>JournalRule</a:t>
            </a:r>
            <a:r>
              <a:rPr lang="en-US" sz="1100" dirty="0"/>
              <a:t> -Name "Discovery Journal Recipients" -Recipient user1@domain.com -</a:t>
            </a:r>
            <a:r>
              <a:rPr lang="en-US" sz="1100" dirty="0" err="1"/>
              <a:t>JournalEmailAddress</a:t>
            </a:r>
            <a:r>
              <a:rPr lang="en-US" sz="1100" dirty="0"/>
              <a:t> "Journal Mailbox" -Scope Global -Enabled $True</a:t>
            </a:r>
          </a:p>
        </p:txBody>
      </p:sp>
      <p:sp>
        <p:nvSpPr>
          <p:cNvPr id="23" name="TextBox 22"/>
          <p:cNvSpPr txBox="1"/>
          <p:nvPr/>
        </p:nvSpPr>
        <p:spPr>
          <a:xfrm>
            <a:off x="457200" y="5562600"/>
            <a:ext cx="5474368" cy="307777"/>
          </a:xfrm>
          <a:prstGeom prst="rect">
            <a:avLst/>
          </a:prstGeom>
          <a:noFill/>
        </p:spPr>
        <p:txBody>
          <a:bodyPr wrap="square" rtlCol="0">
            <a:spAutoFit/>
          </a:bodyPr>
          <a:lstStyle/>
          <a:p>
            <a:r>
              <a:rPr lang="en-US" sz="1200" b="1" dirty="0" smtClean="0">
                <a:solidFill>
                  <a:srgbClr val="10539C"/>
                </a:solidFill>
                <a:latin typeface="Cambria" pitchFamily="18" charset="0"/>
                <a:cs typeface="Arial" pitchFamily="34" charset="0"/>
              </a:rPr>
              <a:t>Via Shell</a:t>
            </a:r>
            <a:r>
              <a:rPr lang="en-US" sz="1400" b="1" dirty="0" smtClean="0">
                <a:solidFill>
                  <a:srgbClr val="10539C"/>
                </a:solidFill>
                <a:latin typeface="Cambria" pitchFamily="18" charset="0"/>
                <a:cs typeface="Arial" pitchFamily="34" charset="0"/>
              </a:rPr>
              <a:t>:</a:t>
            </a:r>
            <a:endParaRPr lang="en-US" sz="1400" b="1" dirty="0">
              <a:solidFill>
                <a:srgbClr val="10539C"/>
              </a:solidFill>
              <a:latin typeface="Cambria" pitchFamily="18" charset="0"/>
              <a:cs typeface="Arial" pitchFamily="34" charset="0"/>
            </a:endParaRPr>
          </a:p>
        </p:txBody>
      </p:sp>
      <p:pic>
        <p:nvPicPr>
          <p:cNvPr id="36866" name="Picture 2" descr="http://www.exchangedefender.com/images/comply_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990600"/>
            <a:ext cx="5398168" cy="4318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295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9</a:t>
            </a:fld>
            <a:endParaRPr lang="en-US" dirty="0"/>
          </a:p>
        </p:txBody>
      </p:sp>
      <p:sp>
        <p:nvSpPr>
          <p:cNvPr id="19" name="TextBox 18"/>
          <p:cNvSpPr txBox="1"/>
          <p:nvPr/>
        </p:nvSpPr>
        <p:spPr>
          <a:xfrm>
            <a:off x="457200" y="1423481"/>
            <a:ext cx="5943600" cy="1954381"/>
          </a:xfrm>
          <a:prstGeom prst="rect">
            <a:avLst/>
          </a:prstGeom>
          <a:noFill/>
        </p:spPr>
        <p:txBody>
          <a:bodyPr wrap="square" rtlCol="0">
            <a:spAutoFit/>
          </a:bodyPr>
          <a:lstStyle/>
          <a:p>
            <a:r>
              <a:rPr lang="en-US" sz="1100" dirty="0"/>
              <a:t>Once you have chosen and completed your deployment path please provide us with the following information</a:t>
            </a:r>
            <a:r>
              <a:rPr lang="en-US" sz="1100" dirty="0" smtClean="0"/>
              <a:t>:</a:t>
            </a:r>
          </a:p>
          <a:p>
            <a:endParaRPr lang="en-US" sz="1100" dirty="0"/>
          </a:p>
          <a:p>
            <a:pPr marL="171450" indent="-171450">
              <a:buFont typeface="Arial" pitchFamily="34" charset="0"/>
              <a:buChar char="•"/>
            </a:pPr>
            <a:r>
              <a:rPr lang="en-US" sz="1100" dirty="0"/>
              <a:t>Your server's Web Services URL, generally it follows this convention: </a:t>
            </a:r>
            <a:r>
              <a:rPr lang="en-US" sz="1100" dirty="0">
                <a:hlinkClick r:id="rId4"/>
              </a:rPr>
              <a:t>https://your.server.com/ews/exchange.asmx</a:t>
            </a:r>
            <a:endParaRPr lang="en-US" sz="1100" dirty="0"/>
          </a:p>
          <a:p>
            <a:pPr marL="171450" indent="-171450">
              <a:buFont typeface="Arial" pitchFamily="34" charset="0"/>
              <a:buChar char="•"/>
            </a:pPr>
            <a:r>
              <a:rPr lang="en-US" sz="1100" dirty="0"/>
              <a:t>Your journal accounts Windows Domain.</a:t>
            </a:r>
          </a:p>
          <a:p>
            <a:pPr marL="171450" indent="-171450">
              <a:buFont typeface="Arial" pitchFamily="34" charset="0"/>
              <a:buChar char="•"/>
            </a:pPr>
            <a:r>
              <a:rPr lang="en-US" sz="1100" dirty="0"/>
              <a:t>Your journal mailbox's username.</a:t>
            </a:r>
          </a:p>
          <a:p>
            <a:pPr marL="171450" indent="-171450">
              <a:buFont typeface="Arial" pitchFamily="34" charset="0"/>
              <a:buChar char="•"/>
            </a:pPr>
            <a:r>
              <a:rPr lang="en-US" sz="1100" dirty="0"/>
              <a:t>Your journal mailbox's password</a:t>
            </a:r>
            <a:r>
              <a:rPr lang="en-US" sz="1100" dirty="0" smtClean="0"/>
              <a:t>.</a:t>
            </a:r>
          </a:p>
          <a:p>
            <a:endParaRPr lang="en-US" sz="1100" dirty="0"/>
          </a:p>
          <a:p>
            <a:r>
              <a:rPr lang="en-US" sz="1100" dirty="0"/>
              <a:t>Once you have completed the deployment your emails will be </a:t>
            </a:r>
            <a:r>
              <a:rPr lang="en-US" sz="1100" dirty="0" smtClean="0"/>
              <a:t>found at </a:t>
            </a:r>
            <a:r>
              <a:rPr lang="en-US" sz="1100" dirty="0"/>
              <a:t> </a:t>
            </a:r>
            <a:r>
              <a:rPr lang="en-US" sz="1100" dirty="0">
                <a:hlinkClick r:id="rId5"/>
              </a:rPr>
              <a:t>https://compliancearchive.exchangedefender.com</a:t>
            </a:r>
            <a:endParaRPr lang="en-US" sz="1100" dirty="0"/>
          </a:p>
        </p:txBody>
      </p:sp>
      <p:sp>
        <p:nvSpPr>
          <p:cNvPr id="23" name="TextBox 22"/>
          <p:cNvSpPr txBox="1"/>
          <p:nvPr/>
        </p:nvSpPr>
        <p:spPr>
          <a:xfrm>
            <a:off x="457200" y="10668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Final Step</a:t>
            </a:r>
            <a:endParaRPr lang="en-US" sz="1600" b="1" dirty="0">
              <a:solidFill>
                <a:srgbClr val="10539C"/>
              </a:solidFill>
              <a:latin typeface="Cambria" pitchFamily="18" charset="0"/>
              <a:cs typeface="Arial" pitchFamily="34" charset="0"/>
            </a:endParaRPr>
          </a:p>
        </p:txBody>
      </p:sp>
    </p:spTree>
    <p:extLst>
      <p:ext uri="{BB962C8B-B14F-4D97-AF65-F5344CB8AC3E}">
        <p14:creationId xmlns:p14="http://schemas.microsoft.com/office/powerpoint/2010/main" val="3172454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3205</TotalTime>
  <Words>252</Words>
  <Application>Microsoft Office PowerPoint</Application>
  <PresentationFormat>On-screen Show (4:3)</PresentationFormat>
  <Paragraphs>110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dc:creator>
  <cp:lastModifiedBy>Stephanie</cp:lastModifiedBy>
  <cp:revision>68</cp:revision>
  <dcterms:created xsi:type="dcterms:W3CDTF">2011-04-25T17:25:10Z</dcterms:created>
  <dcterms:modified xsi:type="dcterms:W3CDTF">2012-03-13T12:13:11Z</dcterms:modified>
</cp:coreProperties>
</file>