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0"/>
  </p:notesMasterIdLst>
  <p:sldIdLst>
    <p:sldId id="256" r:id="rId2"/>
    <p:sldId id="270" r:id="rId3"/>
    <p:sldId id="271" r:id="rId4"/>
    <p:sldId id="272" r:id="rId5"/>
    <p:sldId id="273" r:id="rId6"/>
    <p:sldId id="274" r:id="rId7"/>
    <p:sldId id="275" r:id="rId8"/>
    <p:sldId id="276" r:id="rId9"/>
  </p:sldIdLst>
  <p:sldSz cx="6858000" cy="9144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0539C"/>
    <a:srgbClr val="1B2E6B"/>
    <a:srgbClr val="0D3979"/>
    <a:srgbClr val="1032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9529" autoAdjust="0"/>
  </p:normalViewPr>
  <p:slideViewPr>
    <p:cSldViewPr>
      <p:cViewPr>
        <p:scale>
          <a:sx n="80" d="100"/>
          <a:sy n="80" d="100"/>
        </p:scale>
        <p:origin x="-540" y="-216"/>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961A9A8-3ECA-4B7E-B0C2-33D71E11AD11}" type="datetimeFigureOut">
              <a:rPr lang="en-US" smtClean="0"/>
              <a:t>3/12/2012</a:t>
            </a:fld>
            <a:endParaRPr lang="en-US"/>
          </a:p>
        </p:txBody>
      </p:sp>
      <p:sp>
        <p:nvSpPr>
          <p:cNvPr id="4" name="Slide Image Placeholder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125AA5-EC80-4ED7-8CFD-84481897DB82}" type="slidenum">
              <a:rPr lang="en-US" smtClean="0"/>
              <a:t>‹#›</a:t>
            </a:fld>
            <a:endParaRPr lang="en-US"/>
          </a:p>
        </p:txBody>
      </p:sp>
    </p:spTree>
    <p:extLst>
      <p:ext uri="{BB962C8B-B14F-4D97-AF65-F5344CB8AC3E}">
        <p14:creationId xmlns:p14="http://schemas.microsoft.com/office/powerpoint/2010/main" val="20235214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5FE58B1-1F06-440B-A100-C42B7FBB8C0B}" type="datetime1">
              <a:rPr lang="en-US" smtClean="0"/>
              <a:t>3/12/2012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1EE336-B501-4A1F-B03F-3B06E1EFA21F}" type="slidenum">
              <a:rPr lang="en-US" smtClean="0"/>
              <a:t>‹#›</a:t>
            </a:fld>
            <a:endParaRPr lang="en-US"/>
          </a:p>
        </p:txBody>
      </p:sp>
    </p:spTree>
    <p:extLst>
      <p:ext uri="{BB962C8B-B14F-4D97-AF65-F5344CB8AC3E}">
        <p14:creationId xmlns:p14="http://schemas.microsoft.com/office/powerpoint/2010/main" val="13029249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0A5776-A8ED-41C4-94AA-1640EE954463}" type="datetime1">
              <a:rPr lang="en-US" smtClean="0"/>
              <a:t>3/12/2012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1EE336-B501-4A1F-B03F-3B06E1EFA21F}" type="slidenum">
              <a:rPr lang="en-US" smtClean="0"/>
              <a:t>‹#›</a:t>
            </a:fld>
            <a:endParaRPr lang="en-US"/>
          </a:p>
        </p:txBody>
      </p:sp>
    </p:spTree>
    <p:extLst>
      <p:ext uri="{BB962C8B-B14F-4D97-AF65-F5344CB8AC3E}">
        <p14:creationId xmlns:p14="http://schemas.microsoft.com/office/powerpoint/2010/main" val="41637628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7" y="488951"/>
            <a:ext cx="1157288" cy="104013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57175" y="488951"/>
            <a:ext cx="3357563" cy="10401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4B4BAE-9280-4689-9470-5F074483190F}" type="datetime1">
              <a:rPr lang="en-US" smtClean="0"/>
              <a:t>3/12/2012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1EE336-B501-4A1F-B03F-3B06E1EFA21F}" type="slidenum">
              <a:rPr lang="en-US" smtClean="0"/>
              <a:t>‹#›</a:t>
            </a:fld>
            <a:endParaRPr lang="en-US"/>
          </a:p>
        </p:txBody>
      </p:sp>
    </p:spTree>
    <p:extLst>
      <p:ext uri="{BB962C8B-B14F-4D97-AF65-F5344CB8AC3E}">
        <p14:creationId xmlns:p14="http://schemas.microsoft.com/office/powerpoint/2010/main" val="30496281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667307-4E1C-4BA5-9D60-4D142485C7F9}" type="datetime1">
              <a:rPr lang="en-US" smtClean="0"/>
              <a:t>3/12/2012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1EE336-B501-4A1F-B03F-3B06E1EFA21F}" type="slidenum">
              <a:rPr lang="en-US" smtClean="0"/>
              <a:t>‹#›</a:t>
            </a:fld>
            <a:endParaRPr lang="en-US"/>
          </a:p>
        </p:txBody>
      </p:sp>
    </p:spTree>
    <p:extLst>
      <p:ext uri="{BB962C8B-B14F-4D97-AF65-F5344CB8AC3E}">
        <p14:creationId xmlns:p14="http://schemas.microsoft.com/office/powerpoint/2010/main" val="1914812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ECD750-5B4B-4F90-8266-2E7E3BCACD86}" type="datetime1">
              <a:rPr lang="en-US" smtClean="0"/>
              <a:t>3/12/2012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1EE336-B501-4A1F-B03F-3B06E1EFA21F}" type="slidenum">
              <a:rPr lang="en-US" smtClean="0"/>
              <a:t>‹#›</a:t>
            </a:fld>
            <a:endParaRPr lang="en-US"/>
          </a:p>
        </p:txBody>
      </p:sp>
    </p:spTree>
    <p:extLst>
      <p:ext uri="{BB962C8B-B14F-4D97-AF65-F5344CB8AC3E}">
        <p14:creationId xmlns:p14="http://schemas.microsoft.com/office/powerpoint/2010/main" val="1717125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86F22F5-E517-4086-A46C-D362B26DFBF7}" type="datetime1">
              <a:rPr lang="en-US" smtClean="0"/>
              <a:t>3/12/2012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1EE336-B501-4A1F-B03F-3B06E1EFA21F}" type="slidenum">
              <a:rPr lang="en-US" smtClean="0"/>
              <a:t>‹#›</a:t>
            </a:fld>
            <a:endParaRPr lang="en-US"/>
          </a:p>
        </p:txBody>
      </p:sp>
    </p:spTree>
    <p:extLst>
      <p:ext uri="{BB962C8B-B14F-4D97-AF65-F5344CB8AC3E}">
        <p14:creationId xmlns:p14="http://schemas.microsoft.com/office/powerpoint/2010/main" val="2406818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00FE1E8-1DB8-4F6A-A76E-5C0C326C880B}" type="datetime1">
              <a:rPr lang="en-US" smtClean="0"/>
              <a:t>3/12/2012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1EE336-B501-4A1F-B03F-3B06E1EFA21F}" type="slidenum">
              <a:rPr lang="en-US" smtClean="0"/>
              <a:t>‹#›</a:t>
            </a:fld>
            <a:endParaRPr lang="en-US"/>
          </a:p>
        </p:txBody>
      </p:sp>
    </p:spTree>
    <p:extLst>
      <p:ext uri="{BB962C8B-B14F-4D97-AF65-F5344CB8AC3E}">
        <p14:creationId xmlns:p14="http://schemas.microsoft.com/office/powerpoint/2010/main" val="5527356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9EF991C-11C9-485A-9CE2-65A14B1837F5}" type="datetime1">
              <a:rPr lang="en-US" smtClean="0"/>
              <a:t>3/12/2012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1EE336-B501-4A1F-B03F-3B06E1EFA21F}" type="slidenum">
              <a:rPr lang="en-US" smtClean="0"/>
              <a:t>‹#›</a:t>
            </a:fld>
            <a:endParaRPr lang="en-US"/>
          </a:p>
        </p:txBody>
      </p:sp>
    </p:spTree>
    <p:extLst>
      <p:ext uri="{BB962C8B-B14F-4D97-AF65-F5344CB8AC3E}">
        <p14:creationId xmlns:p14="http://schemas.microsoft.com/office/powerpoint/2010/main" val="2759582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A33C44-2652-469B-9791-691A80FFE0BC}" type="datetime1">
              <a:rPr lang="en-US" smtClean="0"/>
              <a:t>3/12/2012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1EE336-B501-4A1F-B03F-3B06E1EFA21F}" type="slidenum">
              <a:rPr lang="en-US" smtClean="0"/>
              <a:t>‹#›</a:t>
            </a:fld>
            <a:endParaRPr lang="en-US"/>
          </a:p>
        </p:txBody>
      </p:sp>
    </p:spTree>
    <p:extLst>
      <p:ext uri="{BB962C8B-B14F-4D97-AF65-F5344CB8AC3E}">
        <p14:creationId xmlns:p14="http://schemas.microsoft.com/office/powerpoint/2010/main" val="3355603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5693A0-2F8A-4313-AC1F-D9D67A0B3706}" type="datetime1">
              <a:rPr lang="en-US" smtClean="0"/>
              <a:t>3/12/2012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1EE336-B501-4A1F-B03F-3B06E1EFA21F}" type="slidenum">
              <a:rPr lang="en-US" smtClean="0"/>
              <a:t>‹#›</a:t>
            </a:fld>
            <a:endParaRPr lang="en-US"/>
          </a:p>
        </p:txBody>
      </p:sp>
    </p:spTree>
    <p:extLst>
      <p:ext uri="{BB962C8B-B14F-4D97-AF65-F5344CB8AC3E}">
        <p14:creationId xmlns:p14="http://schemas.microsoft.com/office/powerpoint/2010/main" val="2620014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4FB04D-FA34-4D0E-AEBD-76197C7526DA}" type="datetime1">
              <a:rPr lang="en-US" smtClean="0"/>
              <a:t>3/12/2012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1EE336-B501-4A1F-B03F-3B06E1EFA21F}" type="slidenum">
              <a:rPr lang="en-US" smtClean="0"/>
              <a:t>‹#›</a:t>
            </a:fld>
            <a:endParaRPr lang="en-US"/>
          </a:p>
        </p:txBody>
      </p:sp>
    </p:spTree>
    <p:extLst>
      <p:ext uri="{BB962C8B-B14F-4D97-AF65-F5344CB8AC3E}">
        <p14:creationId xmlns:p14="http://schemas.microsoft.com/office/powerpoint/2010/main" val="13459429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2000" r="-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AC354962-E06E-4058-A059-25C987B09B34}" type="datetime1">
              <a:rPr lang="en-US" smtClean="0"/>
              <a:t>3/12/2012</a:t>
            </a:fld>
            <a:endParaRPr lang="en-US"/>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001EE336-B501-4A1F-B03F-3B06E1EFA21F}" type="slidenum">
              <a:rPr lang="en-US" smtClean="0"/>
              <a:t>‹#›</a:t>
            </a:fld>
            <a:endParaRPr lang="en-US"/>
          </a:p>
        </p:txBody>
      </p:sp>
    </p:spTree>
    <p:extLst>
      <p:ext uri="{BB962C8B-B14F-4D97-AF65-F5344CB8AC3E}">
        <p14:creationId xmlns:p14="http://schemas.microsoft.com/office/powerpoint/2010/main" val="26291306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hyperlink" Target="https://support.exchangedefender.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5486400" y="7924800"/>
            <a:ext cx="1295400" cy="762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0539C"/>
              </a:solidFill>
            </a:endParaRPr>
          </a:p>
        </p:txBody>
      </p:sp>
      <p:sp>
        <p:nvSpPr>
          <p:cNvPr id="13" name="TextBox 12"/>
          <p:cNvSpPr txBox="1"/>
          <p:nvPr/>
        </p:nvSpPr>
        <p:spPr>
          <a:xfrm>
            <a:off x="457200" y="3028890"/>
            <a:ext cx="4267200" cy="461665"/>
          </a:xfrm>
          <a:prstGeom prst="rect">
            <a:avLst/>
          </a:prstGeom>
          <a:noFill/>
        </p:spPr>
        <p:txBody>
          <a:bodyPr wrap="square" rtlCol="0">
            <a:spAutoFit/>
          </a:bodyPr>
          <a:lstStyle/>
          <a:p>
            <a:r>
              <a:rPr lang="en-US" sz="2400" spc="-150" dirty="0" smtClean="0">
                <a:solidFill>
                  <a:schemeClr val="bg1">
                    <a:lumMod val="50000"/>
                  </a:schemeClr>
                </a:solidFill>
                <a:latin typeface="Arial" pitchFamily="34" charset="0"/>
                <a:ea typeface="Tahoma" pitchFamily="34" charset="0"/>
                <a:cs typeface="Arial" pitchFamily="34" charset="0"/>
              </a:rPr>
              <a:t>Support Portal Walk-Through</a:t>
            </a:r>
            <a:endParaRPr lang="en-US" sz="2400" spc="-150" dirty="0">
              <a:solidFill>
                <a:schemeClr val="bg1">
                  <a:lumMod val="50000"/>
                </a:schemeClr>
              </a:solidFill>
              <a:latin typeface="Arial" pitchFamily="34" charset="0"/>
              <a:ea typeface="Tahoma" pitchFamily="34" charset="0"/>
              <a:cs typeface="Arial" pitchFamily="34"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113" y="2590607"/>
            <a:ext cx="3230887" cy="609601"/>
          </a:xfrm>
          <a:prstGeom prst="rect">
            <a:avLst/>
          </a:prstGeom>
        </p:spPr>
      </p:pic>
    </p:spTree>
    <p:extLst>
      <p:ext uri="{BB962C8B-B14F-4D97-AF65-F5344CB8AC3E}">
        <p14:creationId xmlns:p14="http://schemas.microsoft.com/office/powerpoint/2010/main" val="5764429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6858001" cy="838200"/>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611" y="175981"/>
            <a:ext cx="1472189" cy="398691"/>
          </a:xfrm>
          <a:prstGeom prst="rect">
            <a:avLst/>
          </a:prstGeom>
        </p:spPr>
      </p:pic>
      <p:sp>
        <p:nvSpPr>
          <p:cNvPr id="21" name="TextBox 20"/>
          <p:cNvSpPr txBox="1"/>
          <p:nvPr/>
        </p:nvSpPr>
        <p:spPr>
          <a:xfrm>
            <a:off x="457200" y="1408628"/>
            <a:ext cx="5943600" cy="1615827"/>
          </a:xfrm>
          <a:prstGeom prst="rect">
            <a:avLst/>
          </a:prstGeom>
          <a:noFill/>
        </p:spPr>
        <p:txBody>
          <a:bodyPr wrap="square" rtlCol="0">
            <a:spAutoFit/>
          </a:bodyPr>
          <a:lstStyle/>
          <a:p>
            <a:r>
              <a:rPr lang="en-US" sz="1100" dirty="0"/>
              <a:t>This guide was designed to walk you through the most important aspects of our support portal. Our support portal is a centralized location where you can</a:t>
            </a:r>
            <a:r>
              <a:rPr lang="en-US" sz="1100" dirty="0" smtClean="0"/>
              <a:t>:</a:t>
            </a:r>
          </a:p>
          <a:p>
            <a:endParaRPr lang="en-US" sz="1100" dirty="0"/>
          </a:p>
          <a:p>
            <a:pPr marL="171450" indent="-171450">
              <a:buFont typeface="Arial" pitchFamily="34" charset="0"/>
              <a:buChar char="•"/>
            </a:pPr>
            <a:r>
              <a:rPr lang="en-US" sz="1100" dirty="0"/>
              <a:t>Update Company and Contact Information for your business</a:t>
            </a:r>
          </a:p>
          <a:p>
            <a:pPr marL="171450" indent="-171450">
              <a:buFont typeface="Arial" pitchFamily="34" charset="0"/>
              <a:buChar char="•"/>
            </a:pPr>
            <a:r>
              <a:rPr lang="en-US" sz="1100" dirty="0"/>
              <a:t>Review billing items, such as invoices and current services</a:t>
            </a:r>
          </a:p>
          <a:p>
            <a:pPr marL="171450" indent="-171450">
              <a:buFont typeface="Arial" pitchFamily="34" charset="0"/>
              <a:buChar char="•"/>
            </a:pPr>
            <a:r>
              <a:rPr lang="en-US" sz="1100" dirty="0"/>
              <a:t>Order new services</a:t>
            </a:r>
          </a:p>
          <a:p>
            <a:pPr marL="171450" indent="-171450">
              <a:buFont typeface="Arial" pitchFamily="34" charset="0"/>
              <a:buChar char="•"/>
            </a:pPr>
            <a:r>
              <a:rPr lang="en-US" sz="1100" dirty="0"/>
              <a:t>Request support for any of our products</a:t>
            </a:r>
          </a:p>
          <a:p>
            <a:pPr marL="171450" indent="-171450">
              <a:buFont typeface="Arial" pitchFamily="34" charset="0"/>
              <a:buChar char="•"/>
            </a:pPr>
            <a:r>
              <a:rPr lang="en-US" sz="1100" dirty="0"/>
              <a:t>Browse our expansive Knowledge Base library</a:t>
            </a:r>
          </a:p>
          <a:p>
            <a:pPr marL="171450" indent="-171450">
              <a:buFont typeface="Arial" pitchFamily="34" charset="0"/>
              <a:buChar char="•"/>
            </a:pPr>
            <a:r>
              <a:rPr lang="en-US" sz="1100" dirty="0"/>
              <a:t>And so much more...</a:t>
            </a:r>
          </a:p>
        </p:txBody>
      </p:sp>
      <p:sp>
        <p:nvSpPr>
          <p:cNvPr id="2" name="Slide Number Placeholder 1"/>
          <p:cNvSpPr>
            <a:spLocks noGrp="1"/>
          </p:cNvSpPr>
          <p:nvPr>
            <p:ph type="sldNum" sz="quarter" idx="12"/>
          </p:nvPr>
        </p:nvSpPr>
        <p:spPr>
          <a:xfrm>
            <a:off x="4914900" y="8428567"/>
            <a:ext cx="1600200" cy="486833"/>
          </a:xfrm>
        </p:spPr>
        <p:txBody>
          <a:bodyPr/>
          <a:lstStyle/>
          <a:p>
            <a:fld id="{001EE336-B501-4A1F-B03F-3B06E1EFA21F}" type="slidenum">
              <a:rPr lang="en-US" smtClean="0"/>
              <a:t>2</a:t>
            </a:fld>
            <a:endParaRPr lang="en-US" dirty="0"/>
          </a:p>
        </p:txBody>
      </p:sp>
      <p:sp>
        <p:nvSpPr>
          <p:cNvPr id="9" name="TextBox 8"/>
          <p:cNvSpPr txBox="1"/>
          <p:nvPr/>
        </p:nvSpPr>
        <p:spPr>
          <a:xfrm>
            <a:off x="457200" y="990600"/>
            <a:ext cx="5474368" cy="338554"/>
          </a:xfrm>
          <a:prstGeom prst="rect">
            <a:avLst/>
          </a:prstGeom>
          <a:noFill/>
        </p:spPr>
        <p:txBody>
          <a:bodyPr wrap="square" rtlCol="0">
            <a:spAutoFit/>
          </a:bodyPr>
          <a:lstStyle/>
          <a:p>
            <a:r>
              <a:rPr lang="en-US" sz="1600" b="1" dirty="0" smtClean="0">
                <a:solidFill>
                  <a:srgbClr val="10539C"/>
                </a:solidFill>
                <a:latin typeface="Cambria" pitchFamily="18" charset="0"/>
                <a:cs typeface="Arial" pitchFamily="34" charset="0"/>
              </a:rPr>
              <a:t>Portal Walk Through </a:t>
            </a:r>
            <a:endParaRPr lang="en-US" sz="1600" b="1" dirty="0">
              <a:solidFill>
                <a:srgbClr val="10539C"/>
              </a:solidFill>
              <a:latin typeface="Cambria" pitchFamily="18" charset="0"/>
              <a:cs typeface="Arial" pitchFamily="34" charset="0"/>
            </a:endParaRPr>
          </a:p>
        </p:txBody>
      </p:sp>
      <p:cxnSp>
        <p:nvCxnSpPr>
          <p:cNvPr id="10" name="Straight Connector 9"/>
          <p:cNvCxnSpPr/>
          <p:nvPr/>
        </p:nvCxnSpPr>
        <p:spPr>
          <a:xfrm>
            <a:off x="533400" y="1313765"/>
            <a:ext cx="5791200" cy="0"/>
          </a:xfrm>
          <a:prstGeom prst="line">
            <a:avLst/>
          </a:prstGeom>
          <a:ln w="12700">
            <a:solidFill>
              <a:srgbClr val="10539C"/>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457200" y="3166646"/>
            <a:ext cx="5474368" cy="276999"/>
          </a:xfrm>
          <a:prstGeom prst="rect">
            <a:avLst/>
          </a:prstGeom>
          <a:noFill/>
        </p:spPr>
        <p:txBody>
          <a:bodyPr wrap="square" rtlCol="0">
            <a:spAutoFit/>
          </a:bodyPr>
          <a:lstStyle/>
          <a:p>
            <a:r>
              <a:rPr lang="en-US" sz="1200" b="1" dirty="0" smtClean="0">
                <a:solidFill>
                  <a:srgbClr val="10539C"/>
                </a:solidFill>
                <a:latin typeface="Cambria" pitchFamily="18" charset="0"/>
                <a:cs typeface="Arial" pitchFamily="34" charset="0"/>
              </a:rPr>
              <a:t>Accessing The Portal</a:t>
            </a:r>
            <a:endParaRPr lang="en-US" sz="1200" b="1" dirty="0">
              <a:solidFill>
                <a:srgbClr val="10539C"/>
              </a:solidFill>
              <a:latin typeface="Cambria" pitchFamily="18" charset="0"/>
              <a:cs typeface="Arial" pitchFamily="34" charset="0"/>
            </a:endParaRPr>
          </a:p>
        </p:txBody>
      </p:sp>
      <p:sp>
        <p:nvSpPr>
          <p:cNvPr id="27" name="TextBox 26"/>
          <p:cNvSpPr txBox="1"/>
          <p:nvPr/>
        </p:nvSpPr>
        <p:spPr>
          <a:xfrm>
            <a:off x="457200" y="3489573"/>
            <a:ext cx="5943600" cy="1954381"/>
          </a:xfrm>
          <a:prstGeom prst="rect">
            <a:avLst/>
          </a:prstGeom>
          <a:noFill/>
        </p:spPr>
        <p:txBody>
          <a:bodyPr wrap="square" rtlCol="0">
            <a:spAutoFit/>
          </a:bodyPr>
          <a:lstStyle/>
          <a:p>
            <a:r>
              <a:rPr lang="en-US" sz="1100" dirty="0"/>
              <a:t>The first step in gaining access to the support portal is to log into the portal which is located at:</a:t>
            </a:r>
          </a:p>
          <a:p>
            <a:r>
              <a:rPr lang="en-US" sz="1100" dirty="0">
                <a:hlinkClick r:id="rId4"/>
              </a:rPr>
              <a:t>https://</a:t>
            </a:r>
            <a:r>
              <a:rPr lang="en-US" sz="1100" dirty="0" smtClean="0">
                <a:hlinkClick r:id="rId4"/>
              </a:rPr>
              <a:t>support.exchangedefender.com</a:t>
            </a:r>
            <a:r>
              <a:rPr lang="en-US" sz="1100" dirty="0" smtClean="0"/>
              <a:t>.</a:t>
            </a:r>
          </a:p>
          <a:p>
            <a:endParaRPr lang="en-US" sz="1100" dirty="0"/>
          </a:p>
          <a:p>
            <a:r>
              <a:rPr lang="en-US" sz="1100" dirty="0"/>
              <a:t>Your credentials were revealed to you on the partner application screen and emailed to you directly once you successfully completed the Partner Program application. If you've forgotten your password, please click on the "Forgot password?" link on this page since we cannot provide this information over the phone. This process is implemented to protect the integrity of your account information. Following this procedure will send an email with your password directly to your inbox</a:t>
            </a:r>
            <a:r>
              <a:rPr lang="en-US" sz="1100" dirty="0" smtClean="0"/>
              <a:t>.</a:t>
            </a:r>
          </a:p>
          <a:p>
            <a:endParaRPr lang="en-US" sz="1100" dirty="0" smtClean="0"/>
          </a:p>
          <a:p>
            <a:r>
              <a:rPr lang="en-US" sz="1100" dirty="0"/>
              <a:t>In addition to being SAS70 Type II certified our website is protected by 128 BIT SSL security, which is the same level of security the banking industry employs.</a:t>
            </a:r>
          </a:p>
        </p:txBody>
      </p:sp>
      <p:pic>
        <p:nvPicPr>
          <p:cNvPr id="10250" name="Picture 10" descr="http://www.exchangedefender.com/images/sign_in.png"/>
          <p:cNvPicPr>
            <a:picLocks noChangeAspect="1" noChangeArrowheads="1"/>
          </p:cNvPicPr>
          <p:nvPr/>
        </p:nvPicPr>
        <p:blipFill rotWithShape="1">
          <a:blip r:embed="rId5">
            <a:extLst>
              <a:ext uri="{28A0092B-C50C-407E-A947-70E740481C1C}">
                <a14:useLocalDpi xmlns:a14="http://schemas.microsoft.com/office/drawing/2010/main" val="0"/>
              </a:ext>
            </a:extLst>
          </a:blip>
          <a:srcRect l="25541" t="5720" r="26964"/>
          <a:stretch/>
        </p:blipFill>
        <p:spPr bwMode="auto">
          <a:xfrm>
            <a:off x="344305" y="5481128"/>
            <a:ext cx="2850079" cy="3053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82276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6858001" cy="838200"/>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611" y="175981"/>
            <a:ext cx="1472189" cy="398691"/>
          </a:xfrm>
          <a:prstGeom prst="rect">
            <a:avLst/>
          </a:prstGeom>
        </p:spPr>
      </p:pic>
      <p:sp>
        <p:nvSpPr>
          <p:cNvPr id="21" name="TextBox 20"/>
          <p:cNvSpPr txBox="1"/>
          <p:nvPr/>
        </p:nvSpPr>
        <p:spPr>
          <a:xfrm>
            <a:off x="457200" y="1408628"/>
            <a:ext cx="5943600" cy="7201972"/>
          </a:xfrm>
          <a:prstGeom prst="rect">
            <a:avLst/>
          </a:prstGeom>
          <a:noFill/>
        </p:spPr>
        <p:txBody>
          <a:bodyPr wrap="square" rtlCol="0">
            <a:spAutoFit/>
          </a:bodyPr>
          <a:lstStyle/>
          <a:p>
            <a:r>
              <a:rPr lang="en-US" sz="1100" dirty="0"/>
              <a:t>The Support Portal dashboard is divided into multiple sections; as we move through this guide will there will be an in-depth breakdown of each and every one of them. Please review the legend below for an explanation for what each portion of the portal's "Welcome Dashboard" can do below</a:t>
            </a:r>
            <a:r>
              <a:rPr lang="en-US" sz="1100" dirty="0" smtClean="0"/>
              <a:t>:</a:t>
            </a:r>
          </a:p>
          <a:p>
            <a:endParaRPr lang="en-US" sz="1100" dirty="0"/>
          </a:p>
          <a:p>
            <a:r>
              <a:rPr lang="en-US" sz="1100" b="1" dirty="0"/>
              <a:t>1. Menu Bar - </a:t>
            </a:r>
            <a:r>
              <a:rPr lang="en-US" sz="1100" dirty="0"/>
              <a:t>This menu bar will display multiple menus within the portal and gives you the ability to navigate through all of the portal's features. Some of those features include</a:t>
            </a:r>
            <a:r>
              <a:rPr lang="en-US" sz="1100" dirty="0" smtClean="0"/>
              <a:t>:</a:t>
            </a:r>
          </a:p>
          <a:p>
            <a:pPr marL="171450" indent="-171450">
              <a:buFont typeface="Arial" pitchFamily="34" charset="0"/>
              <a:buChar char="•"/>
            </a:pPr>
            <a:endParaRPr lang="en-US" sz="1100" dirty="0"/>
          </a:p>
          <a:p>
            <a:pPr marL="171450" indent="-171450">
              <a:buFont typeface="Arial" pitchFamily="34" charset="0"/>
              <a:buChar char="•"/>
            </a:pPr>
            <a:r>
              <a:rPr lang="en-US" sz="1100" b="1" dirty="0"/>
              <a:t>Support - </a:t>
            </a:r>
            <a:r>
              <a:rPr lang="en-US" sz="1100" dirty="0"/>
              <a:t>This menu provides the ability to open, update, document, and close support requests. These requests are all handled personally by our engineers 24/7/365 and are bound by our SLA found at the bottom of every page</a:t>
            </a:r>
            <a:r>
              <a:rPr lang="en-US" sz="1100" dirty="0" smtClean="0"/>
              <a:t>.</a:t>
            </a:r>
          </a:p>
          <a:p>
            <a:pPr marL="171450" indent="-171450">
              <a:buFont typeface="Arial" pitchFamily="34" charset="0"/>
              <a:buChar char="•"/>
            </a:pPr>
            <a:endParaRPr lang="en-US" sz="1100" dirty="0"/>
          </a:p>
          <a:p>
            <a:pPr marL="171450" indent="-171450">
              <a:buFont typeface="Arial" pitchFamily="34" charset="0"/>
              <a:buChar char="•"/>
            </a:pPr>
            <a:r>
              <a:rPr lang="en-US" sz="1100" b="1" dirty="0"/>
              <a:t>Company - </a:t>
            </a:r>
            <a:r>
              <a:rPr lang="en-US" sz="1100" dirty="0"/>
              <a:t>This menu provides the ability to manage, update, and view company specific details such as: billing information, current services, invoices and your support history</a:t>
            </a:r>
            <a:r>
              <a:rPr lang="en-US" sz="1100" dirty="0" smtClean="0"/>
              <a:t>.</a:t>
            </a:r>
          </a:p>
          <a:p>
            <a:pPr marL="171450" indent="-171450">
              <a:buFont typeface="Arial" pitchFamily="34" charset="0"/>
              <a:buChar char="•"/>
            </a:pPr>
            <a:endParaRPr lang="en-US" sz="1100" dirty="0"/>
          </a:p>
          <a:p>
            <a:pPr marL="171450" indent="-171450">
              <a:buFont typeface="Arial" pitchFamily="34" charset="0"/>
              <a:buChar char="•"/>
            </a:pPr>
            <a:r>
              <a:rPr lang="en-US" sz="1100" b="1" dirty="0"/>
              <a:t>Knowledge Base - </a:t>
            </a:r>
            <a:r>
              <a:rPr lang="en-US" sz="1100" dirty="0"/>
              <a:t>This menu will take you to our expansive knowledge base library and offer assistance with known issues, custom deployments and work </a:t>
            </a:r>
            <a:r>
              <a:rPr lang="en-US" sz="1100" dirty="0" err="1"/>
              <a:t>arounds</a:t>
            </a:r>
            <a:r>
              <a:rPr lang="en-US" sz="1100" dirty="0"/>
              <a:t> for all of our services</a:t>
            </a:r>
            <a:r>
              <a:rPr lang="en-US" sz="1100" dirty="0" smtClean="0"/>
              <a:t>.</a:t>
            </a:r>
          </a:p>
          <a:p>
            <a:pPr marL="171450" indent="-171450">
              <a:buFont typeface="Arial" pitchFamily="34" charset="0"/>
              <a:buChar char="•"/>
            </a:pPr>
            <a:endParaRPr lang="en-US" sz="1100" dirty="0"/>
          </a:p>
          <a:p>
            <a:pPr marL="171450" indent="-171450">
              <a:buFont typeface="Arial" pitchFamily="34" charset="0"/>
              <a:buChar char="•"/>
            </a:pPr>
            <a:r>
              <a:rPr lang="en-US" sz="1100" b="1" dirty="0"/>
              <a:t>Community - </a:t>
            </a:r>
            <a:r>
              <a:rPr lang="en-US" sz="1100" dirty="0"/>
              <a:t>This menu gives you the ability to submit bug reports and track their progress as well as submit a Feature Request. During the Development Cycle our CEO and Lead Designer utilize feedback provided by our partners and implement these features directly. If you feel there is something of value, it is a "must have" for any of our products, this is the place to voice it</a:t>
            </a:r>
            <a:r>
              <a:rPr lang="en-US" sz="1100" dirty="0" smtClean="0"/>
              <a:t>.</a:t>
            </a:r>
          </a:p>
          <a:p>
            <a:pPr marL="171450" indent="-171450">
              <a:buFont typeface="Arial" pitchFamily="34" charset="0"/>
              <a:buChar char="•"/>
            </a:pPr>
            <a:endParaRPr lang="en-US" sz="1100" dirty="0"/>
          </a:p>
          <a:p>
            <a:pPr marL="171450" indent="-171450">
              <a:buFont typeface="Arial" pitchFamily="34" charset="0"/>
              <a:buChar char="•"/>
            </a:pPr>
            <a:r>
              <a:rPr lang="en-US" sz="1100" b="1" dirty="0"/>
              <a:t>Options - </a:t>
            </a:r>
            <a:r>
              <a:rPr lang="en-US" sz="1100" dirty="0"/>
              <a:t>This menu allows you to view and/or edit your individual account's contact information</a:t>
            </a:r>
            <a:r>
              <a:rPr lang="en-US" sz="1100" dirty="0" smtClean="0"/>
              <a:t>.</a:t>
            </a:r>
          </a:p>
          <a:p>
            <a:pPr marL="171450" indent="-171450">
              <a:buFont typeface="Arial" pitchFamily="34" charset="0"/>
              <a:buChar char="•"/>
            </a:pPr>
            <a:endParaRPr lang="en-US" sz="1100" dirty="0"/>
          </a:p>
          <a:p>
            <a:pPr marL="171450" indent="-171450">
              <a:buFont typeface="Arial" pitchFamily="34" charset="0"/>
              <a:buChar char="•"/>
            </a:pPr>
            <a:r>
              <a:rPr lang="en-US" sz="1100" b="1" dirty="0"/>
              <a:t>Service Manager - </a:t>
            </a:r>
            <a:r>
              <a:rPr lang="en-US" sz="1100" dirty="0"/>
              <a:t>The Service Manager is probably the single most important aspect of the Menu Bar. Access to the Service Manager gives you the ability to create, manage, and remove specific services through our proprietary API. This allows you to manage or be directly linked to all of your services from one page</a:t>
            </a:r>
            <a:r>
              <a:rPr lang="en-US" sz="1100" dirty="0" smtClean="0"/>
              <a:t>.</a:t>
            </a:r>
          </a:p>
          <a:p>
            <a:pPr marL="171450" indent="-171450">
              <a:buFont typeface="Arial" pitchFamily="34" charset="0"/>
              <a:buChar char="•"/>
            </a:pPr>
            <a:endParaRPr lang="en-US" sz="1100" dirty="0"/>
          </a:p>
          <a:p>
            <a:r>
              <a:rPr lang="en-US" sz="1100" b="1" dirty="0"/>
              <a:t>2. Announcements - </a:t>
            </a:r>
            <a:r>
              <a:rPr lang="en-US" sz="1100" dirty="0"/>
              <a:t>Here you will find a variety of up to the minute important information. This information can include everything from business announcements (product releases, major bug fixes, event accouchements, etc.) to support announcements (outages, maintenance, anything that may be impact our services</a:t>
            </a:r>
            <a:r>
              <a:rPr lang="en-US" sz="1100" dirty="0" smtClean="0"/>
              <a:t>).</a:t>
            </a:r>
          </a:p>
          <a:p>
            <a:endParaRPr lang="en-US" sz="1100" dirty="0"/>
          </a:p>
          <a:p>
            <a:r>
              <a:rPr lang="en-US" sz="1100" b="1" dirty="0"/>
              <a:t>3. Services Signup - </a:t>
            </a:r>
            <a:r>
              <a:rPr lang="en-US" sz="1100" dirty="0"/>
              <a:t>Here you can order all of the Services we have available at the single click of a button</a:t>
            </a:r>
            <a:r>
              <a:rPr lang="en-US" sz="1100" dirty="0" smtClean="0"/>
              <a:t>.</a:t>
            </a:r>
          </a:p>
          <a:p>
            <a:endParaRPr lang="en-US" sz="1100" dirty="0"/>
          </a:p>
          <a:p>
            <a:r>
              <a:rPr lang="en-US" sz="1100" b="1" dirty="0"/>
              <a:t>4. Links - </a:t>
            </a:r>
            <a:r>
              <a:rPr lang="en-US" sz="1100" dirty="0"/>
              <a:t>This section links the portal to other support and community resources for all of our partners</a:t>
            </a:r>
            <a:r>
              <a:rPr lang="en-US" sz="1100" dirty="0" smtClean="0"/>
              <a:t>.</a:t>
            </a:r>
          </a:p>
          <a:p>
            <a:endParaRPr lang="en-US" sz="1100" dirty="0"/>
          </a:p>
          <a:p>
            <a:r>
              <a:rPr lang="en-US" sz="1100" b="1" dirty="0"/>
              <a:t>5. Search/Create Box - </a:t>
            </a:r>
            <a:r>
              <a:rPr lang="en-US" sz="1100" dirty="0"/>
              <a:t>This box allows you to Search the portal for any string and if you use the "New" drop down you can add contacts/employees, as well as create new support requests.</a:t>
            </a:r>
          </a:p>
        </p:txBody>
      </p:sp>
      <p:sp>
        <p:nvSpPr>
          <p:cNvPr id="2" name="Slide Number Placeholder 1"/>
          <p:cNvSpPr>
            <a:spLocks noGrp="1"/>
          </p:cNvSpPr>
          <p:nvPr>
            <p:ph type="sldNum" sz="quarter" idx="12"/>
          </p:nvPr>
        </p:nvSpPr>
        <p:spPr>
          <a:xfrm>
            <a:off x="4914900" y="8428567"/>
            <a:ext cx="1600200" cy="486833"/>
          </a:xfrm>
        </p:spPr>
        <p:txBody>
          <a:bodyPr/>
          <a:lstStyle/>
          <a:p>
            <a:fld id="{001EE336-B501-4A1F-B03F-3B06E1EFA21F}" type="slidenum">
              <a:rPr lang="en-US" smtClean="0"/>
              <a:t>3</a:t>
            </a:fld>
            <a:endParaRPr lang="en-US" dirty="0"/>
          </a:p>
        </p:txBody>
      </p:sp>
      <p:sp>
        <p:nvSpPr>
          <p:cNvPr id="9" name="TextBox 8"/>
          <p:cNvSpPr txBox="1"/>
          <p:nvPr/>
        </p:nvSpPr>
        <p:spPr>
          <a:xfrm>
            <a:off x="457200" y="990600"/>
            <a:ext cx="5474368" cy="338554"/>
          </a:xfrm>
          <a:prstGeom prst="rect">
            <a:avLst/>
          </a:prstGeom>
          <a:noFill/>
        </p:spPr>
        <p:txBody>
          <a:bodyPr wrap="square" rtlCol="0">
            <a:spAutoFit/>
          </a:bodyPr>
          <a:lstStyle/>
          <a:p>
            <a:r>
              <a:rPr lang="en-US" sz="1600" b="1" dirty="0" smtClean="0">
                <a:solidFill>
                  <a:srgbClr val="10539C"/>
                </a:solidFill>
                <a:latin typeface="Cambria" pitchFamily="18" charset="0"/>
                <a:cs typeface="Arial" pitchFamily="34" charset="0"/>
              </a:rPr>
              <a:t>Understanding the Support Portal Home Dashboard</a:t>
            </a:r>
            <a:endParaRPr lang="en-US" sz="1600" b="1" dirty="0">
              <a:solidFill>
                <a:srgbClr val="10539C"/>
              </a:solidFill>
              <a:latin typeface="Cambria" pitchFamily="18" charset="0"/>
              <a:cs typeface="Arial" pitchFamily="34" charset="0"/>
            </a:endParaRPr>
          </a:p>
        </p:txBody>
      </p:sp>
      <p:cxnSp>
        <p:nvCxnSpPr>
          <p:cNvPr id="10" name="Straight Connector 9"/>
          <p:cNvCxnSpPr/>
          <p:nvPr/>
        </p:nvCxnSpPr>
        <p:spPr>
          <a:xfrm>
            <a:off x="533400" y="1313765"/>
            <a:ext cx="5791200" cy="0"/>
          </a:xfrm>
          <a:prstGeom prst="line">
            <a:avLst/>
          </a:prstGeom>
          <a:ln w="12700">
            <a:solidFill>
              <a:srgbClr val="10539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54083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6858001" cy="838200"/>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611" y="175981"/>
            <a:ext cx="1472189" cy="398691"/>
          </a:xfrm>
          <a:prstGeom prst="rect">
            <a:avLst/>
          </a:prstGeom>
        </p:spPr>
      </p:pic>
      <p:sp>
        <p:nvSpPr>
          <p:cNvPr id="21" name="TextBox 20"/>
          <p:cNvSpPr txBox="1"/>
          <p:nvPr/>
        </p:nvSpPr>
        <p:spPr>
          <a:xfrm>
            <a:off x="457199" y="4343400"/>
            <a:ext cx="5943600" cy="430887"/>
          </a:xfrm>
          <a:prstGeom prst="rect">
            <a:avLst/>
          </a:prstGeom>
          <a:noFill/>
        </p:spPr>
        <p:txBody>
          <a:bodyPr wrap="square" rtlCol="0">
            <a:spAutoFit/>
          </a:bodyPr>
          <a:lstStyle/>
          <a:p>
            <a:r>
              <a:rPr lang="en-US" sz="1100" dirty="0"/>
              <a:t>This section of the guide provides detailed information on the multiple functions of the Welcome Dashboard.</a:t>
            </a:r>
          </a:p>
        </p:txBody>
      </p:sp>
      <p:sp>
        <p:nvSpPr>
          <p:cNvPr id="2" name="Slide Number Placeholder 1"/>
          <p:cNvSpPr>
            <a:spLocks noGrp="1"/>
          </p:cNvSpPr>
          <p:nvPr>
            <p:ph type="sldNum" sz="quarter" idx="12"/>
          </p:nvPr>
        </p:nvSpPr>
        <p:spPr>
          <a:xfrm>
            <a:off x="4914900" y="8428567"/>
            <a:ext cx="1600200" cy="486833"/>
          </a:xfrm>
        </p:spPr>
        <p:txBody>
          <a:bodyPr/>
          <a:lstStyle/>
          <a:p>
            <a:fld id="{001EE336-B501-4A1F-B03F-3B06E1EFA21F}" type="slidenum">
              <a:rPr lang="en-US" smtClean="0"/>
              <a:t>4</a:t>
            </a:fld>
            <a:endParaRPr lang="en-US" dirty="0"/>
          </a:p>
        </p:txBody>
      </p:sp>
      <p:pic>
        <p:nvPicPr>
          <p:cNvPr id="39938" name="Picture 2" descr="http://www.exchangedefender.com/images/announcements_portal.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990600"/>
            <a:ext cx="5638800" cy="3043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47555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6858001" cy="838200"/>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611" y="175981"/>
            <a:ext cx="1472189" cy="398691"/>
          </a:xfrm>
          <a:prstGeom prst="rect">
            <a:avLst/>
          </a:prstGeom>
        </p:spPr>
      </p:pic>
      <p:sp>
        <p:nvSpPr>
          <p:cNvPr id="21" name="TextBox 20"/>
          <p:cNvSpPr txBox="1"/>
          <p:nvPr/>
        </p:nvSpPr>
        <p:spPr>
          <a:xfrm>
            <a:off x="457200" y="1366183"/>
            <a:ext cx="5943600" cy="7371249"/>
          </a:xfrm>
          <a:prstGeom prst="rect">
            <a:avLst/>
          </a:prstGeom>
          <a:noFill/>
        </p:spPr>
        <p:txBody>
          <a:bodyPr wrap="square" rtlCol="0">
            <a:spAutoFit/>
          </a:bodyPr>
          <a:lstStyle/>
          <a:p>
            <a:r>
              <a:rPr lang="en-US" sz="1100" dirty="0"/>
              <a:t>There are two simple ways to do this</a:t>
            </a:r>
            <a:r>
              <a:rPr lang="en-US" sz="1100" dirty="0" smtClean="0"/>
              <a:t>:</a:t>
            </a:r>
          </a:p>
          <a:p>
            <a:endParaRPr lang="en-US" sz="1100" dirty="0"/>
          </a:p>
          <a:p>
            <a:r>
              <a:rPr lang="en-US" sz="1100" b="1" dirty="0"/>
              <a:t>1. </a:t>
            </a:r>
            <a:r>
              <a:rPr lang="en-US" sz="1100" dirty="0"/>
              <a:t>You can click on the Search/Create drop down and select Ticket.</a:t>
            </a:r>
          </a:p>
          <a:p>
            <a:r>
              <a:rPr lang="en-US" sz="1100" dirty="0"/>
              <a:t/>
            </a:r>
            <a:br>
              <a:rPr lang="en-US" sz="1100" dirty="0"/>
            </a:br>
            <a:r>
              <a:rPr lang="en-US" sz="1100" dirty="0"/>
              <a:t> </a:t>
            </a:r>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r>
              <a:rPr lang="en-US" sz="1100" dirty="0"/>
              <a:t/>
            </a:r>
            <a:br>
              <a:rPr lang="en-US" sz="1100" dirty="0"/>
            </a:br>
            <a:r>
              <a:rPr lang="en-US" sz="1100" b="1" dirty="0"/>
              <a:t>2. </a:t>
            </a:r>
            <a:r>
              <a:rPr lang="en-US" sz="1100" dirty="0"/>
              <a:t>Or you can click on Support, then "Create New</a:t>
            </a:r>
            <a:r>
              <a:rPr lang="en-US" sz="1100" dirty="0" smtClean="0"/>
              <a:t>".</a:t>
            </a:r>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smtClean="0"/>
          </a:p>
          <a:p>
            <a:endParaRPr lang="en-US" sz="1100" dirty="0"/>
          </a:p>
          <a:p>
            <a:r>
              <a:rPr lang="en-US" sz="1100" dirty="0"/>
              <a:t/>
            </a:r>
            <a:br>
              <a:rPr lang="en-US" sz="1100" dirty="0"/>
            </a:br>
            <a:r>
              <a:rPr lang="en-US" sz="1100" dirty="0"/>
              <a:t> </a:t>
            </a:r>
            <a:r>
              <a:rPr lang="en-US" sz="1100" dirty="0"/>
              <a:t/>
            </a:r>
            <a:br>
              <a:rPr lang="en-US" sz="1100" dirty="0"/>
            </a:br>
            <a:r>
              <a:rPr lang="en-US" sz="1100" dirty="0"/>
              <a:t>Once this process has been completed you can provide your ticket information to receive support. As shown below there are a few categories that will help us provide you with prompt and courteous assistance</a:t>
            </a:r>
            <a:r>
              <a:rPr lang="en-US" sz="1100" dirty="0" smtClean="0"/>
              <a:t>:</a:t>
            </a:r>
          </a:p>
          <a:p>
            <a:endParaRPr lang="en-US" sz="1100" dirty="0"/>
          </a:p>
          <a:p>
            <a:pPr marL="171450" indent="-171450">
              <a:buFont typeface="Arial" pitchFamily="34" charset="0"/>
              <a:buChar char="•"/>
            </a:pPr>
            <a:r>
              <a:rPr lang="en-US" sz="1100" b="1" dirty="0"/>
              <a:t>Email - </a:t>
            </a:r>
            <a:r>
              <a:rPr lang="en-US" sz="1100" dirty="0"/>
              <a:t>This will be prefilled for you and pulled from your Support Portal account</a:t>
            </a:r>
            <a:r>
              <a:rPr lang="en-US" sz="1100" dirty="0" smtClean="0"/>
              <a:t>.</a:t>
            </a:r>
          </a:p>
          <a:p>
            <a:pPr marL="171450" indent="-171450">
              <a:buFont typeface="Arial" pitchFamily="34" charset="0"/>
              <a:buChar char="•"/>
            </a:pPr>
            <a:endParaRPr lang="en-US" sz="1100" dirty="0"/>
          </a:p>
          <a:p>
            <a:pPr marL="171450" indent="-171450">
              <a:buFont typeface="Arial" pitchFamily="34" charset="0"/>
              <a:buChar char="•"/>
            </a:pPr>
            <a:r>
              <a:rPr lang="en-US" sz="1100" b="1" dirty="0"/>
              <a:t>Category - </a:t>
            </a:r>
            <a:r>
              <a:rPr lang="en-US" sz="1100" dirty="0"/>
              <a:t>Here you'll choose the type of request (Support, Billing, etc</a:t>
            </a:r>
            <a:r>
              <a:rPr lang="en-US" sz="1100" dirty="0" smtClean="0"/>
              <a:t>.).</a:t>
            </a:r>
          </a:p>
          <a:p>
            <a:pPr marL="171450" indent="-171450">
              <a:buFont typeface="Arial" pitchFamily="34" charset="0"/>
              <a:buChar char="•"/>
            </a:pPr>
            <a:endParaRPr lang="en-US" sz="1100" dirty="0"/>
          </a:p>
          <a:p>
            <a:pPr marL="171450" indent="-171450">
              <a:buFont typeface="Arial" pitchFamily="34" charset="0"/>
              <a:buChar char="•"/>
            </a:pPr>
            <a:r>
              <a:rPr lang="en-US" sz="1100" b="1" dirty="0"/>
              <a:t>Priority - </a:t>
            </a:r>
            <a:r>
              <a:rPr lang="en-US" sz="1100" dirty="0"/>
              <a:t>These priorities allow you to set the expected response time based on the SLA found at the bottom of every page</a:t>
            </a:r>
            <a:r>
              <a:rPr lang="en-US" sz="1100" dirty="0" smtClean="0"/>
              <a:t>.</a:t>
            </a:r>
          </a:p>
          <a:p>
            <a:pPr marL="171450" indent="-171450">
              <a:buFont typeface="Arial" pitchFamily="34" charset="0"/>
              <a:buChar char="•"/>
            </a:pPr>
            <a:endParaRPr lang="en-US" sz="1100" dirty="0"/>
          </a:p>
          <a:p>
            <a:pPr marL="171450" indent="-171450">
              <a:buFont typeface="Arial" pitchFamily="34" charset="0"/>
              <a:buChar char="•"/>
            </a:pPr>
            <a:r>
              <a:rPr lang="en-US" sz="1100" b="1" dirty="0"/>
              <a:t>Subject - </a:t>
            </a:r>
            <a:r>
              <a:rPr lang="en-US" sz="1100" dirty="0"/>
              <a:t>A brief description of the issue (there is a character limit so please provide details in the comments section</a:t>
            </a:r>
            <a:r>
              <a:rPr lang="en-US" sz="1100" dirty="0" smtClean="0"/>
              <a:t>.</a:t>
            </a:r>
          </a:p>
          <a:p>
            <a:pPr marL="171450" indent="-171450">
              <a:buFont typeface="Arial" pitchFamily="34" charset="0"/>
              <a:buChar char="•"/>
            </a:pPr>
            <a:endParaRPr lang="en-US" sz="1100" dirty="0"/>
          </a:p>
          <a:p>
            <a:pPr marL="171450" indent="-171450">
              <a:buFont typeface="Arial" pitchFamily="34" charset="0"/>
              <a:buChar char="•"/>
            </a:pPr>
            <a:r>
              <a:rPr lang="en-US" sz="1100" b="1" dirty="0"/>
              <a:t>Comments - </a:t>
            </a:r>
            <a:r>
              <a:rPr lang="en-US" sz="1100" dirty="0"/>
              <a:t>This is the portion of the ticket where you'll provide the details of your report. Please provide detailed facts and documentation to ensure fast and accurate response times. When making reports regarding email flow, items such as NDRs and headers prove invaluable. By the same token, when reporting issues with our GUI, Outlook or OWA, screenshots are truly worth a thousand words. The more information up front the less information we'll need to resolve or research your inquiry.</a:t>
            </a:r>
          </a:p>
        </p:txBody>
      </p:sp>
      <p:sp>
        <p:nvSpPr>
          <p:cNvPr id="2" name="Slide Number Placeholder 1"/>
          <p:cNvSpPr>
            <a:spLocks noGrp="1"/>
          </p:cNvSpPr>
          <p:nvPr>
            <p:ph type="sldNum" sz="quarter" idx="12"/>
          </p:nvPr>
        </p:nvSpPr>
        <p:spPr>
          <a:xfrm>
            <a:off x="4914900" y="8428567"/>
            <a:ext cx="1600200" cy="486833"/>
          </a:xfrm>
        </p:spPr>
        <p:txBody>
          <a:bodyPr/>
          <a:lstStyle/>
          <a:p>
            <a:fld id="{001EE336-B501-4A1F-B03F-3B06E1EFA21F}" type="slidenum">
              <a:rPr lang="en-US" smtClean="0"/>
              <a:t>5</a:t>
            </a:fld>
            <a:endParaRPr lang="en-US" dirty="0"/>
          </a:p>
        </p:txBody>
      </p:sp>
      <p:sp>
        <p:nvSpPr>
          <p:cNvPr id="9" name="TextBox 8"/>
          <p:cNvSpPr txBox="1"/>
          <p:nvPr/>
        </p:nvSpPr>
        <p:spPr>
          <a:xfrm>
            <a:off x="457200" y="990600"/>
            <a:ext cx="5474368" cy="338554"/>
          </a:xfrm>
          <a:prstGeom prst="rect">
            <a:avLst/>
          </a:prstGeom>
          <a:noFill/>
        </p:spPr>
        <p:txBody>
          <a:bodyPr wrap="square" rtlCol="0">
            <a:spAutoFit/>
          </a:bodyPr>
          <a:lstStyle/>
          <a:p>
            <a:r>
              <a:rPr lang="en-US" sz="1600" b="1" dirty="0" smtClean="0">
                <a:solidFill>
                  <a:srgbClr val="10539C"/>
                </a:solidFill>
                <a:latin typeface="Cambria" pitchFamily="18" charset="0"/>
                <a:cs typeface="Arial" pitchFamily="34" charset="0"/>
              </a:rPr>
              <a:t>Understanding the Support Portal Home Dashboard</a:t>
            </a:r>
            <a:endParaRPr lang="en-US" sz="1600" b="1" dirty="0">
              <a:solidFill>
                <a:srgbClr val="10539C"/>
              </a:solidFill>
              <a:latin typeface="Cambria" pitchFamily="18" charset="0"/>
              <a:cs typeface="Arial" pitchFamily="34" charset="0"/>
            </a:endParaRPr>
          </a:p>
        </p:txBody>
      </p:sp>
      <p:cxnSp>
        <p:nvCxnSpPr>
          <p:cNvPr id="10" name="Straight Connector 9"/>
          <p:cNvCxnSpPr/>
          <p:nvPr/>
        </p:nvCxnSpPr>
        <p:spPr>
          <a:xfrm>
            <a:off x="533400" y="1313765"/>
            <a:ext cx="5791200" cy="0"/>
          </a:xfrm>
          <a:prstGeom prst="line">
            <a:avLst/>
          </a:prstGeom>
          <a:ln w="12700">
            <a:solidFill>
              <a:srgbClr val="10539C"/>
            </a:solidFill>
          </a:ln>
        </p:spPr>
        <p:style>
          <a:lnRef idx="1">
            <a:schemeClr val="accent1"/>
          </a:lnRef>
          <a:fillRef idx="0">
            <a:schemeClr val="accent1"/>
          </a:fillRef>
          <a:effectRef idx="0">
            <a:schemeClr val="accent1"/>
          </a:effectRef>
          <a:fontRef idx="minor">
            <a:schemeClr val="tx1"/>
          </a:fontRef>
        </p:style>
      </p:cxnSp>
      <p:pic>
        <p:nvPicPr>
          <p:cNvPr id="41986" name="Picture 2" descr="http://www.exchangedefender.com/images/portal_step_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089" y="1981200"/>
            <a:ext cx="2484912" cy="1283118"/>
          </a:xfrm>
          <a:prstGeom prst="rect">
            <a:avLst/>
          </a:prstGeom>
          <a:noFill/>
          <a:extLst>
            <a:ext uri="{909E8E84-426E-40DD-AFC4-6F175D3DCCD1}">
              <a14:hiddenFill xmlns:a14="http://schemas.microsoft.com/office/drawing/2010/main">
                <a:solidFill>
                  <a:srgbClr val="FFFFFF"/>
                </a:solidFill>
              </a14:hiddenFill>
            </a:ext>
          </a:extLst>
        </p:spPr>
      </p:pic>
      <p:pic>
        <p:nvPicPr>
          <p:cNvPr id="41988" name="Picture 4" descr="http://www.exchangedefender.com/images/portal_step_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088" y="3657600"/>
            <a:ext cx="600075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97868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6858001" cy="838200"/>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611" y="175981"/>
            <a:ext cx="1472189" cy="398691"/>
          </a:xfrm>
          <a:prstGeom prst="rect">
            <a:avLst/>
          </a:prstGeom>
        </p:spPr>
      </p:pic>
      <p:sp>
        <p:nvSpPr>
          <p:cNvPr id="21" name="TextBox 20"/>
          <p:cNvSpPr txBox="1"/>
          <p:nvPr/>
        </p:nvSpPr>
        <p:spPr>
          <a:xfrm>
            <a:off x="457199" y="4267200"/>
            <a:ext cx="5943600" cy="1954381"/>
          </a:xfrm>
          <a:prstGeom prst="rect">
            <a:avLst/>
          </a:prstGeom>
          <a:noFill/>
        </p:spPr>
        <p:txBody>
          <a:bodyPr wrap="square" rtlCol="0">
            <a:spAutoFit/>
          </a:bodyPr>
          <a:lstStyle/>
          <a:p>
            <a:r>
              <a:rPr lang="en-US" sz="1100" dirty="0"/>
              <a:t>Once you submit your support request it's in the hands of our engineers for review. Any updates that require additional information or provide a resolution will be emailed to you directly but ultimately if you have an outstanding issue nothing beats the portal itself in speed and efficiency</a:t>
            </a:r>
            <a:r>
              <a:rPr lang="en-US" sz="1100" dirty="0" smtClean="0"/>
              <a:t>.</a:t>
            </a:r>
          </a:p>
          <a:p>
            <a:endParaRPr lang="en-US" sz="1100" dirty="0"/>
          </a:p>
          <a:p>
            <a:r>
              <a:rPr lang="en-US" sz="1100" b="1" i="1" dirty="0"/>
              <a:t>Note:</a:t>
            </a:r>
            <a:r>
              <a:rPr lang="en-US" sz="1100" i="1" dirty="0"/>
              <a:t> After submitting a request it's always a good idea to view what is actually submitted. Often time's items with special characters are omitted due to security risks, please double check your request to ensure that all of the information is included</a:t>
            </a:r>
            <a:r>
              <a:rPr lang="en-US" sz="1100" i="1" dirty="0" smtClean="0"/>
              <a:t>.</a:t>
            </a:r>
          </a:p>
          <a:p>
            <a:endParaRPr lang="en-US" sz="1100" dirty="0"/>
          </a:p>
          <a:p>
            <a:r>
              <a:rPr lang="en-US" sz="1100" dirty="0"/>
              <a:t>Once you have submitted your request, you'll be presented with the Ticket View screen, this view will show your information as well as any updates we provide to your issue. Should you leave this view, you can always return by clicking on "Support", then the desired ticket.</a:t>
            </a:r>
          </a:p>
        </p:txBody>
      </p:sp>
      <p:sp>
        <p:nvSpPr>
          <p:cNvPr id="2" name="Slide Number Placeholder 1"/>
          <p:cNvSpPr>
            <a:spLocks noGrp="1"/>
          </p:cNvSpPr>
          <p:nvPr>
            <p:ph type="sldNum" sz="quarter" idx="12"/>
          </p:nvPr>
        </p:nvSpPr>
        <p:spPr>
          <a:xfrm>
            <a:off x="4914900" y="8428567"/>
            <a:ext cx="1600200" cy="486833"/>
          </a:xfrm>
        </p:spPr>
        <p:txBody>
          <a:bodyPr/>
          <a:lstStyle/>
          <a:p>
            <a:fld id="{001EE336-B501-4A1F-B03F-3B06E1EFA21F}" type="slidenum">
              <a:rPr lang="en-US" smtClean="0"/>
              <a:t>6</a:t>
            </a:fld>
            <a:endParaRPr lang="en-US" dirty="0"/>
          </a:p>
        </p:txBody>
      </p:sp>
      <p:pic>
        <p:nvPicPr>
          <p:cNvPr id="43010" name="Picture 2" descr="http://www.exchangedefender.com/images/portal_ticke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028699"/>
            <a:ext cx="4800600" cy="3162301"/>
          </a:xfrm>
          <a:prstGeom prst="rect">
            <a:avLst/>
          </a:prstGeom>
          <a:noFill/>
          <a:extLst>
            <a:ext uri="{909E8E84-426E-40DD-AFC4-6F175D3DCCD1}">
              <a14:hiddenFill xmlns:a14="http://schemas.microsoft.com/office/drawing/2010/main">
                <a:solidFill>
                  <a:srgbClr val="FFFFFF"/>
                </a:solidFill>
              </a14:hiddenFill>
            </a:ext>
          </a:extLst>
        </p:spPr>
      </p:pic>
      <p:pic>
        <p:nvPicPr>
          <p:cNvPr id="43012" name="Picture 4" descr="http://www.exchangedefender.com/images/ticket_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2306" y="6352678"/>
            <a:ext cx="5172694" cy="22579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1317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6858001" cy="838200"/>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611" y="175981"/>
            <a:ext cx="1472189" cy="398691"/>
          </a:xfrm>
          <a:prstGeom prst="rect">
            <a:avLst/>
          </a:prstGeom>
        </p:spPr>
      </p:pic>
      <p:sp>
        <p:nvSpPr>
          <p:cNvPr id="21" name="TextBox 20"/>
          <p:cNvSpPr txBox="1"/>
          <p:nvPr/>
        </p:nvSpPr>
        <p:spPr>
          <a:xfrm>
            <a:off x="457200" y="1702713"/>
            <a:ext cx="5943600" cy="430887"/>
          </a:xfrm>
          <a:prstGeom prst="rect">
            <a:avLst/>
          </a:prstGeom>
          <a:noFill/>
        </p:spPr>
        <p:txBody>
          <a:bodyPr wrap="square" rtlCol="0">
            <a:spAutoFit/>
          </a:bodyPr>
          <a:lstStyle/>
          <a:p>
            <a:r>
              <a:rPr lang="en-US" sz="1100" dirty="0"/>
              <a:t>This sub-tab will allow you to view and edit your company's DBA (should that change), Billing Contact Information, Branch Locations, Invoice Notification Settings, and credit card information.</a:t>
            </a:r>
          </a:p>
        </p:txBody>
      </p:sp>
      <p:sp>
        <p:nvSpPr>
          <p:cNvPr id="2" name="Slide Number Placeholder 1"/>
          <p:cNvSpPr>
            <a:spLocks noGrp="1"/>
          </p:cNvSpPr>
          <p:nvPr>
            <p:ph type="sldNum" sz="quarter" idx="12"/>
          </p:nvPr>
        </p:nvSpPr>
        <p:spPr>
          <a:xfrm>
            <a:off x="4914900" y="8428567"/>
            <a:ext cx="1600200" cy="486833"/>
          </a:xfrm>
        </p:spPr>
        <p:txBody>
          <a:bodyPr/>
          <a:lstStyle/>
          <a:p>
            <a:fld id="{001EE336-B501-4A1F-B03F-3B06E1EFA21F}" type="slidenum">
              <a:rPr lang="en-US" smtClean="0"/>
              <a:t>7</a:t>
            </a:fld>
            <a:endParaRPr lang="en-US" dirty="0"/>
          </a:p>
        </p:txBody>
      </p:sp>
      <p:sp>
        <p:nvSpPr>
          <p:cNvPr id="9" name="TextBox 8"/>
          <p:cNvSpPr txBox="1"/>
          <p:nvPr/>
        </p:nvSpPr>
        <p:spPr>
          <a:xfrm>
            <a:off x="457200" y="990600"/>
            <a:ext cx="5474368" cy="338554"/>
          </a:xfrm>
          <a:prstGeom prst="rect">
            <a:avLst/>
          </a:prstGeom>
          <a:noFill/>
        </p:spPr>
        <p:txBody>
          <a:bodyPr wrap="square" rtlCol="0">
            <a:spAutoFit/>
          </a:bodyPr>
          <a:lstStyle/>
          <a:p>
            <a:r>
              <a:rPr lang="en-US" sz="1600" b="1" dirty="0" smtClean="0">
                <a:solidFill>
                  <a:srgbClr val="10539C"/>
                </a:solidFill>
                <a:latin typeface="Cambria" pitchFamily="18" charset="0"/>
                <a:cs typeface="Arial" pitchFamily="34" charset="0"/>
              </a:rPr>
              <a:t>Company Tab</a:t>
            </a:r>
            <a:endParaRPr lang="en-US" sz="1600" b="1" dirty="0">
              <a:solidFill>
                <a:srgbClr val="10539C"/>
              </a:solidFill>
              <a:latin typeface="Cambria" pitchFamily="18" charset="0"/>
              <a:cs typeface="Arial" pitchFamily="34" charset="0"/>
            </a:endParaRPr>
          </a:p>
        </p:txBody>
      </p:sp>
      <p:cxnSp>
        <p:nvCxnSpPr>
          <p:cNvPr id="10" name="Straight Connector 9"/>
          <p:cNvCxnSpPr/>
          <p:nvPr/>
        </p:nvCxnSpPr>
        <p:spPr>
          <a:xfrm>
            <a:off x="533400" y="1313765"/>
            <a:ext cx="5791200" cy="0"/>
          </a:xfrm>
          <a:prstGeom prst="line">
            <a:avLst/>
          </a:prstGeom>
          <a:ln w="12700">
            <a:solidFill>
              <a:srgbClr val="10539C"/>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57200" y="1475601"/>
            <a:ext cx="5474368" cy="276999"/>
          </a:xfrm>
          <a:prstGeom prst="rect">
            <a:avLst/>
          </a:prstGeom>
          <a:noFill/>
        </p:spPr>
        <p:txBody>
          <a:bodyPr wrap="square" rtlCol="0">
            <a:spAutoFit/>
          </a:bodyPr>
          <a:lstStyle/>
          <a:p>
            <a:r>
              <a:rPr lang="en-US" sz="1200" b="1" dirty="0" smtClean="0">
                <a:solidFill>
                  <a:srgbClr val="10539C"/>
                </a:solidFill>
                <a:latin typeface="Cambria" pitchFamily="18" charset="0"/>
                <a:cs typeface="Arial" pitchFamily="34" charset="0"/>
              </a:rPr>
              <a:t>Company Details</a:t>
            </a:r>
            <a:endParaRPr lang="en-US" sz="1200" b="1" dirty="0">
              <a:solidFill>
                <a:srgbClr val="10539C"/>
              </a:solidFill>
              <a:latin typeface="Cambria" pitchFamily="18" charset="0"/>
              <a:cs typeface="Arial" pitchFamily="34" charset="0"/>
            </a:endParaRPr>
          </a:p>
        </p:txBody>
      </p:sp>
      <p:pic>
        <p:nvPicPr>
          <p:cNvPr id="44034" name="Picture 2" descr="http://www.exchangedefender.com/images/company_detail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2209800"/>
            <a:ext cx="5638800" cy="358019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457200" y="6246912"/>
            <a:ext cx="5943600" cy="600164"/>
          </a:xfrm>
          <a:prstGeom prst="rect">
            <a:avLst/>
          </a:prstGeom>
          <a:noFill/>
        </p:spPr>
        <p:txBody>
          <a:bodyPr wrap="square" rtlCol="0">
            <a:spAutoFit/>
          </a:bodyPr>
          <a:lstStyle/>
          <a:p>
            <a:r>
              <a:rPr lang="en-US" sz="1100" dirty="0"/>
              <a:t>This tab will capture every single ticket your company has opened with us. This is a great tool to use to track down a repeat issue with a simple solution or just to find a specific issue you need to reference for any other purpose. The same compilations are available for Services and Invoices.</a:t>
            </a:r>
          </a:p>
        </p:txBody>
      </p:sp>
      <p:sp>
        <p:nvSpPr>
          <p:cNvPr id="15" name="TextBox 14"/>
          <p:cNvSpPr txBox="1"/>
          <p:nvPr/>
        </p:nvSpPr>
        <p:spPr>
          <a:xfrm>
            <a:off x="457200" y="6019800"/>
            <a:ext cx="5474368" cy="276999"/>
          </a:xfrm>
          <a:prstGeom prst="rect">
            <a:avLst/>
          </a:prstGeom>
          <a:noFill/>
        </p:spPr>
        <p:txBody>
          <a:bodyPr wrap="square" rtlCol="0">
            <a:spAutoFit/>
          </a:bodyPr>
          <a:lstStyle/>
          <a:p>
            <a:r>
              <a:rPr lang="en-US" sz="1200" b="1" dirty="0" smtClean="0">
                <a:solidFill>
                  <a:srgbClr val="10539C"/>
                </a:solidFill>
                <a:latin typeface="Cambria" pitchFamily="18" charset="0"/>
                <a:cs typeface="Arial" pitchFamily="34" charset="0"/>
              </a:rPr>
              <a:t>Support History, Services, and Invoices</a:t>
            </a:r>
            <a:endParaRPr lang="en-US" sz="1200" b="1" dirty="0">
              <a:solidFill>
                <a:srgbClr val="10539C"/>
              </a:solidFill>
              <a:latin typeface="Cambria" pitchFamily="18" charset="0"/>
              <a:cs typeface="Arial" pitchFamily="34" charset="0"/>
            </a:endParaRPr>
          </a:p>
        </p:txBody>
      </p:sp>
      <p:pic>
        <p:nvPicPr>
          <p:cNvPr id="44036" name="Picture 4" descr="http://www.exchangedefender.com/images/support_history.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7086600"/>
            <a:ext cx="6000750" cy="76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96897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6858001" cy="838200"/>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611" y="175981"/>
            <a:ext cx="1472189" cy="398691"/>
          </a:xfrm>
          <a:prstGeom prst="rect">
            <a:avLst/>
          </a:prstGeom>
        </p:spPr>
      </p:pic>
      <p:sp>
        <p:nvSpPr>
          <p:cNvPr id="21" name="TextBox 20"/>
          <p:cNvSpPr txBox="1"/>
          <p:nvPr/>
        </p:nvSpPr>
        <p:spPr>
          <a:xfrm>
            <a:off x="457200" y="1702713"/>
            <a:ext cx="5943600" cy="769441"/>
          </a:xfrm>
          <a:prstGeom prst="rect">
            <a:avLst/>
          </a:prstGeom>
          <a:noFill/>
        </p:spPr>
        <p:txBody>
          <a:bodyPr wrap="square" rtlCol="0">
            <a:spAutoFit/>
          </a:bodyPr>
          <a:lstStyle/>
          <a:p>
            <a:r>
              <a:rPr lang="en-US" sz="1100" dirty="0"/>
              <a:t>This menu gives you the ability to submit bug reports and track their progress; in addition you may also submit Feature Requests. During the Development Cycle our CEO and Lead Designer utilize feedback provided by our partners and implement these features directly. If you feel there is something of value, it is a "must have" for any of our products, this is the place to voice it.</a:t>
            </a:r>
          </a:p>
        </p:txBody>
      </p:sp>
      <p:sp>
        <p:nvSpPr>
          <p:cNvPr id="2" name="Slide Number Placeholder 1"/>
          <p:cNvSpPr>
            <a:spLocks noGrp="1"/>
          </p:cNvSpPr>
          <p:nvPr>
            <p:ph type="sldNum" sz="quarter" idx="12"/>
          </p:nvPr>
        </p:nvSpPr>
        <p:spPr>
          <a:xfrm>
            <a:off x="4914900" y="8428567"/>
            <a:ext cx="1600200" cy="486833"/>
          </a:xfrm>
        </p:spPr>
        <p:txBody>
          <a:bodyPr/>
          <a:lstStyle/>
          <a:p>
            <a:fld id="{001EE336-B501-4A1F-B03F-3B06E1EFA21F}" type="slidenum">
              <a:rPr lang="en-US" smtClean="0"/>
              <a:t>8</a:t>
            </a:fld>
            <a:endParaRPr lang="en-US" dirty="0"/>
          </a:p>
        </p:txBody>
      </p:sp>
      <p:sp>
        <p:nvSpPr>
          <p:cNvPr id="9" name="TextBox 8"/>
          <p:cNvSpPr txBox="1"/>
          <p:nvPr/>
        </p:nvSpPr>
        <p:spPr>
          <a:xfrm>
            <a:off x="457200" y="990600"/>
            <a:ext cx="5474368" cy="338554"/>
          </a:xfrm>
          <a:prstGeom prst="rect">
            <a:avLst/>
          </a:prstGeom>
          <a:noFill/>
        </p:spPr>
        <p:txBody>
          <a:bodyPr wrap="square" rtlCol="0">
            <a:spAutoFit/>
          </a:bodyPr>
          <a:lstStyle/>
          <a:p>
            <a:r>
              <a:rPr lang="en-US" sz="1600" b="1" dirty="0" smtClean="0">
                <a:solidFill>
                  <a:srgbClr val="10539C"/>
                </a:solidFill>
                <a:latin typeface="Cambria" pitchFamily="18" charset="0"/>
                <a:cs typeface="Arial" pitchFamily="34" charset="0"/>
              </a:rPr>
              <a:t>Community, Knowledge Base, and Service Manager</a:t>
            </a:r>
            <a:endParaRPr lang="en-US" sz="1600" b="1" dirty="0">
              <a:solidFill>
                <a:srgbClr val="10539C"/>
              </a:solidFill>
              <a:latin typeface="Cambria" pitchFamily="18" charset="0"/>
              <a:cs typeface="Arial" pitchFamily="34" charset="0"/>
            </a:endParaRPr>
          </a:p>
        </p:txBody>
      </p:sp>
      <p:cxnSp>
        <p:nvCxnSpPr>
          <p:cNvPr id="10" name="Straight Connector 9"/>
          <p:cNvCxnSpPr/>
          <p:nvPr/>
        </p:nvCxnSpPr>
        <p:spPr>
          <a:xfrm>
            <a:off x="533400" y="1313765"/>
            <a:ext cx="5791200" cy="0"/>
          </a:xfrm>
          <a:prstGeom prst="line">
            <a:avLst/>
          </a:prstGeom>
          <a:ln w="12700">
            <a:solidFill>
              <a:srgbClr val="10539C"/>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57200" y="1475601"/>
            <a:ext cx="5474368" cy="276999"/>
          </a:xfrm>
          <a:prstGeom prst="rect">
            <a:avLst/>
          </a:prstGeom>
          <a:noFill/>
        </p:spPr>
        <p:txBody>
          <a:bodyPr wrap="square" rtlCol="0">
            <a:spAutoFit/>
          </a:bodyPr>
          <a:lstStyle/>
          <a:p>
            <a:r>
              <a:rPr lang="en-US" sz="1200" b="1" dirty="0" smtClean="0">
                <a:solidFill>
                  <a:srgbClr val="10539C"/>
                </a:solidFill>
                <a:latin typeface="Cambria" pitchFamily="18" charset="0"/>
                <a:cs typeface="Arial" pitchFamily="34" charset="0"/>
              </a:rPr>
              <a:t>Community</a:t>
            </a:r>
            <a:endParaRPr lang="en-US" sz="1200" b="1" dirty="0">
              <a:solidFill>
                <a:srgbClr val="10539C"/>
              </a:solidFill>
              <a:latin typeface="Cambria" pitchFamily="18" charset="0"/>
              <a:cs typeface="Arial" pitchFamily="34" charset="0"/>
            </a:endParaRPr>
          </a:p>
        </p:txBody>
      </p:sp>
      <p:sp>
        <p:nvSpPr>
          <p:cNvPr id="16" name="TextBox 15"/>
          <p:cNvSpPr txBox="1"/>
          <p:nvPr/>
        </p:nvSpPr>
        <p:spPr>
          <a:xfrm>
            <a:off x="457200" y="2741712"/>
            <a:ext cx="5943600" cy="261610"/>
          </a:xfrm>
          <a:prstGeom prst="rect">
            <a:avLst/>
          </a:prstGeom>
          <a:noFill/>
        </p:spPr>
        <p:txBody>
          <a:bodyPr wrap="square" rtlCol="0">
            <a:spAutoFit/>
          </a:bodyPr>
          <a:lstStyle/>
          <a:p>
            <a:r>
              <a:rPr lang="en-US" sz="1100" dirty="0"/>
              <a:t>This menu allows you to view and/or edit your individual account's contact information.</a:t>
            </a:r>
          </a:p>
        </p:txBody>
      </p:sp>
      <p:sp>
        <p:nvSpPr>
          <p:cNvPr id="17" name="TextBox 16"/>
          <p:cNvSpPr txBox="1"/>
          <p:nvPr/>
        </p:nvSpPr>
        <p:spPr>
          <a:xfrm>
            <a:off x="457200" y="2514600"/>
            <a:ext cx="5474368" cy="276999"/>
          </a:xfrm>
          <a:prstGeom prst="rect">
            <a:avLst/>
          </a:prstGeom>
          <a:noFill/>
        </p:spPr>
        <p:txBody>
          <a:bodyPr wrap="square" rtlCol="0">
            <a:spAutoFit/>
          </a:bodyPr>
          <a:lstStyle/>
          <a:p>
            <a:r>
              <a:rPr lang="en-US" sz="1200" b="1" dirty="0" smtClean="0">
                <a:solidFill>
                  <a:srgbClr val="10539C"/>
                </a:solidFill>
                <a:latin typeface="Cambria" pitchFamily="18" charset="0"/>
                <a:cs typeface="Arial" pitchFamily="34" charset="0"/>
              </a:rPr>
              <a:t>Options</a:t>
            </a:r>
            <a:endParaRPr lang="en-US" sz="1200" b="1" dirty="0">
              <a:solidFill>
                <a:srgbClr val="10539C"/>
              </a:solidFill>
              <a:latin typeface="Cambria" pitchFamily="18" charset="0"/>
              <a:cs typeface="Arial" pitchFamily="34" charset="0"/>
            </a:endParaRPr>
          </a:p>
        </p:txBody>
      </p:sp>
      <p:sp>
        <p:nvSpPr>
          <p:cNvPr id="18" name="TextBox 17"/>
          <p:cNvSpPr txBox="1"/>
          <p:nvPr/>
        </p:nvSpPr>
        <p:spPr>
          <a:xfrm>
            <a:off x="457200" y="3319790"/>
            <a:ext cx="5943600" cy="600164"/>
          </a:xfrm>
          <a:prstGeom prst="rect">
            <a:avLst/>
          </a:prstGeom>
          <a:noFill/>
        </p:spPr>
        <p:txBody>
          <a:bodyPr wrap="square" rtlCol="0">
            <a:spAutoFit/>
          </a:bodyPr>
          <a:lstStyle/>
          <a:p>
            <a:r>
              <a:rPr lang="en-US" sz="1100" dirty="0"/>
              <a:t>The Service Manager is probably the single most important aspect of the Menu Bar. Access to the Service Manager gives you the ability to create, manage, and remove specific services through our proprietary API. This allows you to manage or be directly linked to all of your services from one page.</a:t>
            </a:r>
          </a:p>
        </p:txBody>
      </p:sp>
      <p:sp>
        <p:nvSpPr>
          <p:cNvPr id="19" name="TextBox 18"/>
          <p:cNvSpPr txBox="1"/>
          <p:nvPr/>
        </p:nvSpPr>
        <p:spPr>
          <a:xfrm>
            <a:off x="457200" y="3092678"/>
            <a:ext cx="5474368" cy="276999"/>
          </a:xfrm>
          <a:prstGeom prst="rect">
            <a:avLst/>
          </a:prstGeom>
          <a:noFill/>
        </p:spPr>
        <p:txBody>
          <a:bodyPr wrap="square" rtlCol="0">
            <a:spAutoFit/>
          </a:bodyPr>
          <a:lstStyle/>
          <a:p>
            <a:r>
              <a:rPr lang="en-US" sz="1200" b="1" dirty="0" smtClean="0">
                <a:solidFill>
                  <a:srgbClr val="10539C"/>
                </a:solidFill>
                <a:latin typeface="Cambria" pitchFamily="18" charset="0"/>
                <a:cs typeface="Arial" pitchFamily="34" charset="0"/>
              </a:rPr>
              <a:t>Service Manager</a:t>
            </a:r>
            <a:endParaRPr lang="en-US" sz="1200" b="1" dirty="0">
              <a:solidFill>
                <a:srgbClr val="10539C"/>
              </a:solidFill>
              <a:latin typeface="Cambria" pitchFamily="18" charset="0"/>
              <a:cs typeface="Arial" pitchFamily="34" charset="0"/>
            </a:endParaRPr>
          </a:p>
        </p:txBody>
      </p:sp>
      <p:pic>
        <p:nvPicPr>
          <p:cNvPr id="45058" name="Picture 2" descr="http://www.exchangedefender.com/images/3_pic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4191000"/>
            <a:ext cx="6000750" cy="3619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016126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3223</TotalTime>
  <Words>628</Words>
  <Application>Microsoft Office PowerPoint</Application>
  <PresentationFormat>On-screen Show (4:3)</PresentationFormat>
  <Paragraphs>97</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Stephanie</dc:creator>
  <cp:lastModifiedBy>Stephanie</cp:lastModifiedBy>
  <cp:revision>70</cp:revision>
  <dcterms:created xsi:type="dcterms:W3CDTF">2011-04-25T17:25:10Z</dcterms:created>
  <dcterms:modified xsi:type="dcterms:W3CDTF">2012-03-13T12:31:22Z</dcterms:modified>
</cp:coreProperties>
</file>